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4" r:id="rId9"/>
    <p:sldId id="263" r:id="rId10"/>
    <p:sldId id="265" r:id="rId11"/>
  </p:sldIdLst>
  <p:sldSz cx="14630400" cy="8229600"/>
  <p:notesSz cx="8229600" cy="14630400"/>
  <p:embeddedFontLst>
    <p:embeddedFont>
      <p:font typeface="Cabin" panose="020B0604020202020204" charset="0"/>
      <p:regular r:id="rId13"/>
    </p:embeddedFont>
    <p:embeddedFont>
      <p:font typeface="Unbounded" panose="020B0604020202020204" charset="0"/>
      <p:regular r:id="rId1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1283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9" d="100"/>
          <a:sy n="69" d="100"/>
        </p:scale>
        <p:origin x="677"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s>
</file>

<file path=ppt/diagrams/_rels/data1.xml.rels><?xml version="1.0" encoding="UTF-8" standalone="yes"?>
<Relationships xmlns="http://schemas.openxmlformats.org/package/2006/relationships"><Relationship Id="rId1" Type="http://schemas.openxmlformats.org/officeDocument/2006/relationships/hyperlink" Target="https://www.irjet.net/archives/V11/i4/IRJET-V11I4287.pdf" TargetMode="External"/></Relationships>
</file>

<file path=ppt/diagrams/_rels/drawing1.xml.rels><?xml version="1.0" encoding="UTF-8" standalone="yes"?>
<Relationships xmlns="http://schemas.openxmlformats.org/package/2006/relationships"><Relationship Id="rId1" Type="http://schemas.openxmlformats.org/officeDocument/2006/relationships/hyperlink" Target="https://www.irjet.net/archives/V11/i4/IRJET-V11I4287.pdf" TargetMode="Externa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5EA528D-2250-40C5-8AD5-427815947B12}" type="doc">
      <dgm:prSet loTypeId="urn:microsoft.com/office/officeart/2005/8/layout/chevron2" loCatId="process" qsTypeId="urn:microsoft.com/office/officeart/2005/8/quickstyle/simple5" qsCatId="simple" csTypeId="urn:microsoft.com/office/officeart/2005/8/colors/accent0_3" csCatId="mainScheme" phldr="1"/>
      <dgm:spPr/>
      <dgm:t>
        <a:bodyPr/>
        <a:lstStyle/>
        <a:p>
          <a:endParaRPr lang="en-IN"/>
        </a:p>
      </dgm:t>
    </dgm:pt>
    <dgm:pt modelId="{9CF5599E-EA16-4C2B-90F8-22B526DE7A2C}">
      <dgm:prSet custT="1"/>
      <dgm:spPr/>
      <dgm:t>
        <a:bodyPr/>
        <a:lstStyle/>
        <a:p>
          <a:r>
            <a:rPr lang="en-US" sz="2400" dirty="0"/>
            <a:t>Research Paper</a:t>
          </a:r>
          <a:endParaRPr lang="en-IN" sz="2400" dirty="0"/>
        </a:p>
      </dgm:t>
    </dgm:pt>
    <dgm:pt modelId="{7A79D26C-5864-43CA-A181-BCC21E5A4CEA}" type="parTrans" cxnId="{FC21F9CD-3D02-4FA1-85E4-ADE3A28B31DD}">
      <dgm:prSet/>
      <dgm:spPr/>
      <dgm:t>
        <a:bodyPr/>
        <a:lstStyle/>
        <a:p>
          <a:endParaRPr lang="en-IN"/>
        </a:p>
      </dgm:t>
    </dgm:pt>
    <dgm:pt modelId="{DBEBA7D8-6FCC-41AE-B8E8-CFDD8C1BC3CD}" type="sibTrans" cxnId="{FC21F9CD-3D02-4FA1-85E4-ADE3A28B31DD}">
      <dgm:prSet/>
      <dgm:spPr/>
      <dgm:t>
        <a:bodyPr/>
        <a:lstStyle/>
        <a:p>
          <a:endParaRPr lang="en-IN"/>
        </a:p>
      </dgm:t>
    </dgm:pt>
    <dgm:pt modelId="{26531B46-3E2F-4C77-ACC1-2DBC5A448F05}">
      <dgm:prSet custT="1"/>
      <dgm:spPr/>
      <dgm:t>
        <a:bodyPr/>
        <a:lstStyle/>
        <a:p>
          <a:r>
            <a:rPr lang="en-US" sz="2800" dirty="0"/>
            <a:t>Data</a:t>
          </a:r>
          <a:endParaRPr lang="en-IN" sz="2800" dirty="0"/>
        </a:p>
      </dgm:t>
    </dgm:pt>
    <dgm:pt modelId="{8734DB47-1C2A-4858-B2E4-0BB4C1507B2B}" type="parTrans" cxnId="{80E7BA3C-A620-431B-AEDE-172E9D92EF26}">
      <dgm:prSet/>
      <dgm:spPr/>
      <dgm:t>
        <a:bodyPr/>
        <a:lstStyle/>
        <a:p>
          <a:endParaRPr lang="en-IN"/>
        </a:p>
      </dgm:t>
    </dgm:pt>
    <dgm:pt modelId="{D75DFE26-C957-4E83-854F-135EA8792312}" type="sibTrans" cxnId="{80E7BA3C-A620-431B-AEDE-172E9D92EF26}">
      <dgm:prSet/>
      <dgm:spPr/>
      <dgm:t>
        <a:bodyPr/>
        <a:lstStyle/>
        <a:p>
          <a:endParaRPr lang="en-IN"/>
        </a:p>
      </dgm:t>
    </dgm:pt>
    <dgm:pt modelId="{73A7A902-B518-45B2-BDBA-3272E4745049}">
      <dgm:prSet/>
      <dgm:spPr/>
      <dgm:t>
        <a:bodyPr/>
        <a:lstStyle/>
        <a:p>
          <a:r>
            <a:rPr lang="en-US" dirty="0"/>
            <a:t>Dashboard</a:t>
          </a:r>
          <a:endParaRPr lang="en-IN" dirty="0"/>
        </a:p>
      </dgm:t>
    </dgm:pt>
    <dgm:pt modelId="{B32AE97A-06F6-4344-B53A-C8122DD97612}" type="parTrans" cxnId="{2DE3319A-70CA-4306-9989-08A9BDD6B775}">
      <dgm:prSet/>
      <dgm:spPr/>
      <dgm:t>
        <a:bodyPr/>
        <a:lstStyle/>
        <a:p>
          <a:endParaRPr lang="en-IN"/>
        </a:p>
      </dgm:t>
    </dgm:pt>
    <dgm:pt modelId="{3E19ED2E-79DB-4BAF-9F6D-8ACB7CD01417}" type="sibTrans" cxnId="{2DE3319A-70CA-4306-9989-08A9BDD6B775}">
      <dgm:prSet/>
      <dgm:spPr/>
      <dgm:t>
        <a:bodyPr/>
        <a:lstStyle/>
        <a:p>
          <a:endParaRPr lang="en-IN"/>
        </a:p>
      </dgm:t>
    </dgm:pt>
    <dgm:pt modelId="{C3DD7013-9D39-4037-B726-57774F016EAA}">
      <dgm:prSet custT="1"/>
      <dgm:spPr/>
      <dgm:t>
        <a:bodyPr/>
        <a:lstStyle/>
        <a:p>
          <a:r>
            <a:rPr lang="en-IN" sz="2400" b="0" i="0" u="none" dirty="0">
              <a:hlinkClick xmlns:r="http://schemas.openxmlformats.org/officeDocument/2006/relationships" r:id="rId1">
                <a:extLst>
                  <a:ext uri="{A12FA001-AC4F-418D-AE19-62706E023703}">
                    <ahyp:hlinkClr xmlns:ahyp="http://schemas.microsoft.com/office/drawing/2018/hyperlinkcolor" val="tx"/>
                  </a:ext>
                </a:extLst>
              </a:hlinkClick>
            </a:rPr>
            <a:t>https://www.irjet.net/archives/V11/i4/IRJET-V11I4287.pdf</a:t>
          </a:r>
          <a:endParaRPr lang="en-IN" sz="2400" u="none" dirty="0"/>
        </a:p>
      </dgm:t>
    </dgm:pt>
    <dgm:pt modelId="{3548932F-2B31-4982-9554-6A141C151114}" type="parTrans" cxnId="{4736E1A0-5109-401D-8A34-8099686A867C}">
      <dgm:prSet/>
      <dgm:spPr/>
      <dgm:t>
        <a:bodyPr/>
        <a:lstStyle/>
        <a:p>
          <a:endParaRPr lang="en-IN"/>
        </a:p>
      </dgm:t>
    </dgm:pt>
    <dgm:pt modelId="{6C6DF500-5839-48A2-99AA-00EE0A4D05C9}" type="sibTrans" cxnId="{4736E1A0-5109-401D-8A34-8099686A867C}">
      <dgm:prSet/>
      <dgm:spPr/>
      <dgm:t>
        <a:bodyPr/>
        <a:lstStyle/>
        <a:p>
          <a:endParaRPr lang="en-IN"/>
        </a:p>
      </dgm:t>
    </dgm:pt>
    <dgm:pt modelId="{7180D00F-91AA-4CE6-8E41-D62496E1C89E}">
      <dgm:prSet/>
      <dgm:spPr/>
      <dgm:t>
        <a:bodyPr/>
        <a:lstStyle/>
        <a:p>
          <a:r>
            <a:rPr lang="en-US" dirty="0"/>
            <a:t>https://data.torontopolice.on.ca/</a:t>
          </a:r>
          <a:endParaRPr lang="en-IN" dirty="0"/>
        </a:p>
      </dgm:t>
    </dgm:pt>
    <dgm:pt modelId="{86A8E504-B240-4914-89BF-6B30E4C2E03A}" type="parTrans" cxnId="{7C6E2231-0F88-4E8A-AD0A-3B62EF7BDCB8}">
      <dgm:prSet/>
      <dgm:spPr/>
      <dgm:t>
        <a:bodyPr/>
        <a:lstStyle/>
        <a:p>
          <a:endParaRPr lang="en-IN"/>
        </a:p>
      </dgm:t>
    </dgm:pt>
    <dgm:pt modelId="{EE19E524-BFD5-46A0-AA7A-198DC0336DB1}" type="sibTrans" cxnId="{7C6E2231-0F88-4E8A-AD0A-3B62EF7BDCB8}">
      <dgm:prSet/>
      <dgm:spPr/>
      <dgm:t>
        <a:bodyPr/>
        <a:lstStyle/>
        <a:p>
          <a:endParaRPr lang="en-IN"/>
        </a:p>
      </dgm:t>
    </dgm:pt>
    <dgm:pt modelId="{E6CA1CD5-2359-4755-BD22-4BFF40F99637}">
      <dgm:prSet/>
      <dgm:spPr/>
      <dgm:t>
        <a:bodyPr/>
        <a:lstStyle/>
        <a:p>
          <a:r>
            <a:rPr lang="en-US"/>
            <a:t>https://www.tps.ca/data-maps/data-analytics/major-crime-indicators/</a:t>
          </a:r>
          <a:endParaRPr lang="en-IN" dirty="0"/>
        </a:p>
      </dgm:t>
    </dgm:pt>
    <dgm:pt modelId="{F90A8DA8-463A-4B47-AF58-0225EE5D39E2}" type="parTrans" cxnId="{04158EB1-C69E-46C7-BCEF-CC85E7C94141}">
      <dgm:prSet/>
      <dgm:spPr/>
      <dgm:t>
        <a:bodyPr/>
        <a:lstStyle/>
        <a:p>
          <a:endParaRPr lang="en-IN"/>
        </a:p>
      </dgm:t>
    </dgm:pt>
    <dgm:pt modelId="{6D11FBD8-4051-4ABD-936D-6ED106D49D00}" type="sibTrans" cxnId="{04158EB1-C69E-46C7-BCEF-CC85E7C94141}">
      <dgm:prSet/>
      <dgm:spPr/>
      <dgm:t>
        <a:bodyPr/>
        <a:lstStyle/>
        <a:p>
          <a:endParaRPr lang="en-IN"/>
        </a:p>
      </dgm:t>
    </dgm:pt>
    <dgm:pt modelId="{CB141737-459A-4763-A75E-7F3EA0F94B3B}" type="pres">
      <dgm:prSet presAssocID="{F5EA528D-2250-40C5-8AD5-427815947B12}" presName="linearFlow" presStyleCnt="0">
        <dgm:presLayoutVars>
          <dgm:dir/>
          <dgm:animLvl val="lvl"/>
          <dgm:resizeHandles val="exact"/>
        </dgm:presLayoutVars>
      </dgm:prSet>
      <dgm:spPr/>
    </dgm:pt>
    <dgm:pt modelId="{25EE038E-C4A3-4EA4-B77E-F3414F63A930}" type="pres">
      <dgm:prSet presAssocID="{9CF5599E-EA16-4C2B-90F8-22B526DE7A2C}" presName="composite" presStyleCnt="0"/>
      <dgm:spPr/>
    </dgm:pt>
    <dgm:pt modelId="{1D29F8CB-8AF0-49CA-B261-6DD0AAB6D4B3}" type="pres">
      <dgm:prSet presAssocID="{9CF5599E-EA16-4C2B-90F8-22B526DE7A2C}" presName="parentText" presStyleLbl="alignNode1" presStyleIdx="0" presStyleCnt="3">
        <dgm:presLayoutVars>
          <dgm:chMax val="1"/>
          <dgm:bulletEnabled val="1"/>
        </dgm:presLayoutVars>
      </dgm:prSet>
      <dgm:spPr/>
    </dgm:pt>
    <dgm:pt modelId="{0F221B0A-7E7C-444D-A280-A5A8ED71298F}" type="pres">
      <dgm:prSet presAssocID="{9CF5599E-EA16-4C2B-90F8-22B526DE7A2C}" presName="descendantText" presStyleLbl="alignAcc1" presStyleIdx="0" presStyleCnt="3">
        <dgm:presLayoutVars>
          <dgm:bulletEnabled val="1"/>
        </dgm:presLayoutVars>
      </dgm:prSet>
      <dgm:spPr/>
    </dgm:pt>
    <dgm:pt modelId="{AC2436A6-9DA3-4D1B-9EFF-7D488DCC15CA}" type="pres">
      <dgm:prSet presAssocID="{DBEBA7D8-6FCC-41AE-B8E8-CFDD8C1BC3CD}" presName="sp" presStyleCnt="0"/>
      <dgm:spPr/>
    </dgm:pt>
    <dgm:pt modelId="{17234732-DC67-449B-ADE4-9C938CBBF2A5}" type="pres">
      <dgm:prSet presAssocID="{26531B46-3E2F-4C77-ACC1-2DBC5A448F05}" presName="composite" presStyleCnt="0"/>
      <dgm:spPr/>
    </dgm:pt>
    <dgm:pt modelId="{EE027881-83E0-4746-B2E4-0ACB6F6B095A}" type="pres">
      <dgm:prSet presAssocID="{26531B46-3E2F-4C77-ACC1-2DBC5A448F05}" presName="parentText" presStyleLbl="alignNode1" presStyleIdx="1" presStyleCnt="3">
        <dgm:presLayoutVars>
          <dgm:chMax val="1"/>
          <dgm:bulletEnabled val="1"/>
        </dgm:presLayoutVars>
      </dgm:prSet>
      <dgm:spPr/>
    </dgm:pt>
    <dgm:pt modelId="{02A9DADD-210B-49A5-9BB5-BDCE599EBBE1}" type="pres">
      <dgm:prSet presAssocID="{26531B46-3E2F-4C77-ACC1-2DBC5A448F05}" presName="descendantText" presStyleLbl="alignAcc1" presStyleIdx="1" presStyleCnt="3">
        <dgm:presLayoutVars>
          <dgm:bulletEnabled val="1"/>
        </dgm:presLayoutVars>
      </dgm:prSet>
      <dgm:spPr/>
    </dgm:pt>
    <dgm:pt modelId="{93A85404-175E-44CD-A618-CEAB7F1252DD}" type="pres">
      <dgm:prSet presAssocID="{D75DFE26-C957-4E83-854F-135EA8792312}" presName="sp" presStyleCnt="0"/>
      <dgm:spPr/>
    </dgm:pt>
    <dgm:pt modelId="{2E7C7030-FF50-4C0A-ACB4-339F4849F2C6}" type="pres">
      <dgm:prSet presAssocID="{73A7A902-B518-45B2-BDBA-3272E4745049}" presName="composite" presStyleCnt="0"/>
      <dgm:spPr/>
    </dgm:pt>
    <dgm:pt modelId="{5535683B-E3E5-4D2D-BDBA-DA9E1D884C7B}" type="pres">
      <dgm:prSet presAssocID="{73A7A902-B518-45B2-BDBA-3272E4745049}" presName="parentText" presStyleLbl="alignNode1" presStyleIdx="2" presStyleCnt="3">
        <dgm:presLayoutVars>
          <dgm:chMax val="1"/>
          <dgm:bulletEnabled val="1"/>
        </dgm:presLayoutVars>
      </dgm:prSet>
      <dgm:spPr/>
    </dgm:pt>
    <dgm:pt modelId="{4443577E-FD77-41BB-AB56-610556E8556F}" type="pres">
      <dgm:prSet presAssocID="{73A7A902-B518-45B2-BDBA-3272E4745049}" presName="descendantText" presStyleLbl="alignAcc1" presStyleIdx="2" presStyleCnt="3">
        <dgm:presLayoutVars>
          <dgm:bulletEnabled val="1"/>
        </dgm:presLayoutVars>
      </dgm:prSet>
      <dgm:spPr/>
    </dgm:pt>
  </dgm:ptLst>
  <dgm:cxnLst>
    <dgm:cxn modelId="{A883772F-89FC-4FAC-9D43-E08A1E64451C}" type="presOf" srcId="{C3DD7013-9D39-4037-B726-57774F016EAA}" destId="{0F221B0A-7E7C-444D-A280-A5A8ED71298F}" srcOrd="0" destOrd="0" presId="urn:microsoft.com/office/officeart/2005/8/layout/chevron2"/>
    <dgm:cxn modelId="{7C6E2231-0F88-4E8A-AD0A-3B62EF7BDCB8}" srcId="{26531B46-3E2F-4C77-ACC1-2DBC5A448F05}" destId="{7180D00F-91AA-4CE6-8E41-D62496E1C89E}" srcOrd="0" destOrd="0" parTransId="{86A8E504-B240-4914-89BF-6B30E4C2E03A}" sibTransId="{EE19E524-BFD5-46A0-AA7A-198DC0336DB1}"/>
    <dgm:cxn modelId="{D540A13C-6A2D-41E3-A87A-AF05055E77DE}" type="presOf" srcId="{F5EA528D-2250-40C5-8AD5-427815947B12}" destId="{CB141737-459A-4763-A75E-7F3EA0F94B3B}" srcOrd="0" destOrd="0" presId="urn:microsoft.com/office/officeart/2005/8/layout/chevron2"/>
    <dgm:cxn modelId="{80E7BA3C-A620-431B-AEDE-172E9D92EF26}" srcId="{F5EA528D-2250-40C5-8AD5-427815947B12}" destId="{26531B46-3E2F-4C77-ACC1-2DBC5A448F05}" srcOrd="1" destOrd="0" parTransId="{8734DB47-1C2A-4858-B2E4-0BB4C1507B2B}" sibTransId="{D75DFE26-C957-4E83-854F-135EA8792312}"/>
    <dgm:cxn modelId="{BC472A79-4116-4A02-840C-C55E415D818D}" type="presOf" srcId="{E6CA1CD5-2359-4755-BD22-4BFF40F99637}" destId="{4443577E-FD77-41BB-AB56-610556E8556F}" srcOrd="0" destOrd="0" presId="urn:microsoft.com/office/officeart/2005/8/layout/chevron2"/>
    <dgm:cxn modelId="{2DE3319A-70CA-4306-9989-08A9BDD6B775}" srcId="{F5EA528D-2250-40C5-8AD5-427815947B12}" destId="{73A7A902-B518-45B2-BDBA-3272E4745049}" srcOrd="2" destOrd="0" parTransId="{B32AE97A-06F6-4344-B53A-C8122DD97612}" sibTransId="{3E19ED2E-79DB-4BAF-9F6D-8ACB7CD01417}"/>
    <dgm:cxn modelId="{4736E1A0-5109-401D-8A34-8099686A867C}" srcId="{9CF5599E-EA16-4C2B-90F8-22B526DE7A2C}" destId="{C3DD7013-9D39-4037-B726-57774F016EAA}" srcOrd="0" destOrd="0" parTransId="{3548932F-2B31-4982-9554-6A141C151114}" sibTransId="{6C6DF500-5839-48A2-99AA-00EE0A4D05C9}"/>
    <dgm:cxn modelId="{CCCACBAF-6AD5-44B6-8C58-3A4C4653DE59}" type="presOf" srcId="{73A7A902-B518-45B2-BDBA-3272E4745049}" destId="{5535683B-E3E5-4D2D-BDBA-DA9E1D884C7B}" srcOrd="0" destOrd="0" presId="urn:microsoft.com/office/officeart/2005/8/layout/chevron2"/>
    <dgm:cxn modelId="{04158EB1-C69E-46C7-BCEF-CC85E7C94141}" srcId="{73A7A902-B518-45B2-BDBA-3272E4745049}" destId="{E6CA1CD5-2359-4755-BD22-4BFF40F99637}" srcOrd="0" destOrd="0" parTransId="{F90A8DA8-463A-4B47-AF58-0225EE5D39E2}" sibTransId="{6D11FBD8-4051-4ABD-936D-6ED106D49D00}"/>
    <dgm:cxn modelId="{B4EAC5C8-996C-46BA-9128-3916F6DC6412}" type="presOf" srcId="{7180D00F-91AA-4CE6-8E41-D62496E1C89E}" destId="{02A9DADD-210B-49A5-9BB5-BDCE599EBBE1}" srcOrd="0" destOrd="0" presId="urn:microsoft.com/office/officeart/2005/8/layout/chevron2"/>
    <dgm:cxn modelId="{FC21F9CD-3D02-4FA1-85E4-ADE3A28B31DD}" srcId="{F5EA528D-2250-40C5-8AD5-427815947B12}" destId="{9CF5599E-EA16-4C2B-90F8-22B526DE7A2C}" srcOrd="0" destOrd="0" parTransId="{7A79D26C-5864-43CA-A181-BCC21E5A4CEA}" sibTransId="{DBEBA7D8-6FCC-41AE-B8E8-CFDD8C1BC3CD}"/>
    <dgm:cxn modelId="{F19198E5-88CA-4FF3-925A-DC8BB7E90846}" type="presOf" srcId="{26531B46-3E2F-4C77-ACC1-2DBC5A448F05}" destId="{EE027881-83E0-4746-B2E4-0ACB6F6B095A}" srcOrd="0" destOrd="0" presId="urn:microsoft.com/office/officeart/2005/8/layout/chevron2"/>
    <dgm:cxn modelId="{5A26EDEB-539D-473C-9834-6D32CAD221B3}" type="presOf" srcId="{9CF5599E-EA16-4C2B-90F8-22B526DE7A2C}" destId="{1D29F8CB-8AF0-49CA-B261-6DD0AAB6D4B3}" srcOrd="0" destOrd="0" presId="urn:microsoft.com/office/officeart/2005/8/layout/chevron2"/>
    <dgm:cxn modelId="{B0490651-C98B-4105-BB10-46CE5D85158D}" type="presParOf" srcId="{CB141737-459A-4763-A75E-7F3EA0F94B3B}" destId="{25EE038E-C4A3-4EA4-B77E-F3414F63A930}" srcOrd="0" destOrd="0" presId="urn:microsoft.com/office/officeart/2005/8/layout/chevron2"/>
    <dgm:cxn modelId="{1C743E41-1116-4FE0-95AC-78F005D1C65D}" type="presParOf" srcId="{25EE038E-C4A3-4EA4-B77E-F3414F63A930}" destId="{1D29F8CB-8AF0-49CA-B261-6DD0AAB6D4B3}" srcOrd="0" destOrd="0" presId="urn:microsoft.com/office/officeart/2005/8/layout/chevron2"/>
    <dgm:cxn modelId="{EB75AD84-70E8-4858-988E-087284D7A1AE}" type="presParOf" srcId="{25EE038E-C4A3-4EA4-B77E-F3414F63A930}" destId="{0F221B0A-7E7C-444D-A280-A5A8ED71298F}" srcOrd="1" destOrd="0" presId="urn:microsoft.com/office/officeart/2005/8/layout/chevron2"/>
    <dgm:cxn modelId="{D4AB4AE0-94A1-49F9-9B36-5161DE6DFD3A}" type="presParOf" srcId="{CB141737-459A-4763-A75E-7F3EA0F94B3B}" destId="{AC2436A6-9DA3-4D1B-9EFF-7D488DCC15CA}" srcOrd="1" destOrd="0" presId="urn:microsoft.com/office/officeart/2005/8/layout/chevron2"/>
    <dgm:cxn modelId="{7DEAC6BE-B866-41C3-BA43-B4F9CC78F1F0}" type="presParOf" srcId="{CB141737-459A-4763-A75E-7F3EA0F94B3B}" destId="{17234732-DC67-449B-ADE4-9C938CBBF2A5}" srcOrd="2" destOrd="0" presId="urn:microsoft.com/office/officeart/2005/8/layout/chevron2"/>
    <dgm:cxn modelId="{619DFEA3-F6EC-47AE-97F3-0735AD779E20}" type="presParOf" srcId="{17234732-DC67-449B-ADE4-9C938CBBF2A5}" destId="{EE027881-83E0-4746-B2E4-0ACB6F6B095A}" srcOrd="0" destOrd="0" presId="urn:microsoft.com/office/officeart/2005/8/layout/chevron2"/>
    <dgm:cxn modelId="{901246DA-FE15-47D9-9512-01D2E19ECC59}" type="presParOf" srcId="{17234732-DC67-449B-ADE4-9C938CBBF2A5}" destId="{02A9DADD-210B-49A5-9BB5-BDCE599EBBE1}" srcOrd="1" destOrd="0" presId="urn:microsoft.com/office/officeart/2005/8/layout/chevron2"/>
    <dgm:cxn modelId="{121BF3BB-11D8-4CF8-951E-2C4277C0F57F}" type="presParOf" srcId="{CB141737-459A-4763-A75E-7F3EA0F94B3B}" destId="{93A85404-175E-44CD-A618-CEAB7F1252DD}" srcOrd="3" destOrd="0" presId="urn:microsoft.com/office/officeart/2005/8/layout/chevron2"/>
    <dgm:cxn modelId="{7B769F14-292C-4092-A817-DA149A0BD146}" type="presParOf" srcId="{CB141737-459A-4763-A75E-7F3EA0F94B3B}" destId="{2E7C7030-FF50-4C0A-ACB4-339F4849F2C6}" srcOrd="4" destOrd="0" presId="urn:microsoft.com/office/officeart/2005/8/layout/chevron2"/>
    <dgm:cxn modelId="{94BF93E4-048A-489C-98E7-06847E50EEDA}" type="presParOf" srcId="{2E7C7030-FF50-4C0A-ACB4-339F4849F2C6}" destId="{5535683B-E3E5-4D2D-BDBA-DA9E1D884C7B}" srcOrd="0" destOrd="0" presId="urn:microsoft.com/office/officeart/2005/8/layout/chevron2"/>
    <dgm:cxn modelId="{ADFD89CD-18C5-454E-85C1-1695D3FE1C3A}" type="presParOf" srcId="{2E7C7030-FF50-4C0A-ACB4-339F4849F2C6}" destId="{4443577E-FD77-41BB-AB56-610556E8556F}" srcOrd="1" destOrd="0" presId="urn:microsoft.com/office/officeart/2005/8/layout/chevron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D29F8CB-8AF0-49CA-B261-6DD0AAB6D4B3}">
      <dsp:nvSpPr>
        <dsp:cNvPr id="0" name=""/>
        <dsp:cNvSpPr/>
      </dsp:nvSpPr>
      <dsp:spPr>
        <a:xfrm rot="5400000">
          <a:off x="-296221" y="301155"/>
          <a:ext cx="1974807" cy="1382365"/>
        </a:xfrm>
        <a:prstGeom prst="chevron">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w="6350" cap="flat" cmpd="sng" algn="ctr">
          <a:solidFill>
            <a:schemeClr val="dk2">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kern="1200" dirty="0"/>
            <a:t>Research Paper</a:t>
          </a:r>
          <a:endParaRPr lang="en-IN" sz="2400" kern="1200" dirty="0"/>
        </a:p>
      </dsp:txBody>
      <dsp:txXfrm rot="-5400000">
        <a:off x="1" y="696117"/>
        <a:ext cx="1382365" cy="592442"/>
      </dsp:txXfrm>
    </dsp:sp>
    <dsp:sp modelId="{0F221B0A-7E7C-444D-A280-A5A8ED71298F}">
      <dsp:nvSpPr>
        <dsp:cNvPr id="0" name=""/>
        <dsp:cNvSpPr/>
      </dsp:nvSpPr>
      <dsp:spPr>
        <a:xfrm rot="5400000">
          <a:off x="4046054" y="-2658754"/>
          <a:ext cx="1284300" cy="6611677"/>
        </a:xfrm>
        <a:prstGeom prst="round2SameRect">
          <a:avLst/>
        </a:prstGeom>
        <a:solidFill>
          <a:schemeClr val="lt2">
            <a:alpha val="90000"/>
            <a:hueOff val="0"/>
            <a:satOff val="0"/>
            <a:lumOff val="0"/>
            <a:alphaOff val="0"/>
          </a:schemeClr>
        </a:solidFill>
        <a:ln w="6350" cap="flat" cmpd="sng" algn="ctr">
          <a:solidFill>
            <a:schemeClr val="dk2">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170688" tIns="15240" rIns="15240" bIns="15240" numCol="1" spcCol="1270" anchor="ctr" anchorCtr="0">
          <a:noAutofit/>
        </a:bodyPr>
        <a:lstStyle/>
        <a:p>
          <a:pPr marL="228600" lvl="1" indent="-228600" algn="l" defTabSz="1066800">
            <a:lnSpc>
              <a:spcPct val="90000"/>
            </a:lnSpc>
            <a:spcBef>
              <a:spcPct val="0"/>
            </a:spcBef>
            <a:spcAft>
              <a:spcPct val="15000"/>
            </a:spcAft>
            <a:buChar char="•"/>
          </a:pPr>
          <a:r>
            <a:rPr lang="en-IN" sz="2400" b="0" i="0" u="none" kern="1200" dirty="0">
              <a:hlinkClick xmlns:r="http://schemas.openxmlformats.org/officeDocument/2006/relationships" r:id="rId1">
                <a:extLst>
                  <a:ext uri="{A12FA001-AC4F-418D-AE19-62706E023703}">
                    <ahyp:hlinkClr xmlns:ahyp="http://schemas.microsoft.com/office/drawing/2018/hyperlinkcolor" val="tx"/>
                  </a:ext>
                </a:extLst>
              </a:hlinkClick>
            </a:rPr>
            <a:t>https://www.irjet.net/archives/V11/i4/IRJET-V11I4287.pdf</a:t>
          </a:r>
          <a:endParaRPr lang="en-IN" sz="2400" u="none" kern="1200" dirty="0"/>
        </a:p>
      </dsp:txBody>
      <dsp:txXfrm rot="-5400000">
        <a:off x="1382366" y="67628"/>
        <a:ext cx="6548983" cy="1158912"/>
      </dsp:txXfrm>
    </dsp:sp>
    <dsp:sp modelId="{EE027881-83E0-4746-B2E4-0ACB6F6B095A}">
      <dsp:nvSpPr>
        <dsp:cNvPr id="0" name=""/>
        <dsp:cNvSpPr/>
      </dsp:nvSpPr>
      <dsp:spPr>
        <a:xfrm rot="5400000">
          <a:off x="-296221" y="2085470"/>
          <a:ext cx="1974807" cy="1382365"/>
        </a:xfrm>
        <a:prstGeom prst="chevron">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w="6350" cap="flat" cmpd="sng" algn="ctr">
          <a:solidFill>
            <a:schemeClr val="dk2">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kern="1200" dirty="0"/>
            <a:t>Data</a:t>
          </a:r>
          <a:endParaRPr lang="en-IN" sz="2800" kern="1200" dirty="0"/>
        </a:p>
      </dsp:txBody>
      <dsp:txXfrm rot="-5400000">
        <a:off x="1" y="2480432"/>
        <a:ext cx="1382365" cy="592442"/>
      </dsp:txXfrm>
    </dsp:sp>
    <dsp:sp modelId="{02A9DADD-210B-49A5-9BB5-BDCE599EBBE1}">
      <dsp:nvSpPr>
        <dsp:cNvPr id="0" name=""/>
        <dsp:cNvSpPr/>
      </dsp:nvSpPr>
      <dsp:spPr>
        <a:xfrm rot="5400000">
          <a:off x="4046391" y="-874777"/>
          <a:ext cx="1283625" cy="6611677"/>
        </a:xfrm>
        <a:prstGeom prst="round2SameRect">
          <a:avLst/>
        </a:prstGeom>
        <a:solidFill>
          <a:schemeClr val="lt2">
            <a:alpha val="90000"/>
            <a:hueOff val="0"/>
            <a:satOff val="0"/>
            <a:lumOff val="0"/>
            <a:alphaOff val="0"/>
          </a:schemeClr>
        </a:solidFill>
        <a:ln w="6350" cap="flat" cmpd="sng" algn="ctr">
          <a:solidFill>
            <a:schemeClr val="dk2">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170688" tIns="15240" rIns="15240" bIns="15240" numCol="1" spcCol="1270" anchor="ctr" anchorCtr="0">
          <a:noAutofit/>
        </a:bodyPr>
        <a:lstStyle/>
        <a:p>
          <a:pPr marL="228600" lvl="1" indent="-228600" algn="l" defTabSz="1066800">
            <a:lnSpc>
              <a:spcPct val="90000"/>
            </a:lnSpc>
            <a:spcBef>
              <a:spcPct val="0"/>
            </a:spcBef>
            <a:spcAft>
              <a:spcPct val="15000"/>
            </a:spcAft>
            <a:buChar char="•"/>
          </a:pPr>
          <a:r>
            <a:rPr lang="en-US" sz="2400" kern="1200" dirty="0"/>
            <a:t>https://data.torontopolice.on.ca/</a:t>
          </a:r>
          <a:endParaRPr lang="en-IN" sz="2400" kern="1200" dirty="0"/>
        </a:p>
      </dsp:txBody>
      <dsp:txXfrm rot="-5400000">
        <a:off x="1382366" y="1851909"/>
        <a:ext cx="6549016" cy="1158303"/>
      </dsp:txXfrm>
    </dsp:sp>
    <dsp:sp modelId="{5535683B-E3E5-4D2D-BDBA-DA9E1D884C7B}">
      <dsp:nvSpPr>
        <dsp:cNvPr id="0" name=""/>
        <dsp:cNvSpPr/>
      </dsp:nvSpPr>
      <dsp:spPr>
        <a:xfrm rot="5400000">
          <a:off x="-296221" y="3869785"/>
          <a:ext cx="1974807" cy="1382365"/>
        </a:xfrm>
        <a:prstGeom prst="chevron">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w="6350" cap="flat" cmpd="sng" algn="ctr">
          <a:solidFill>
            <a:schemeClr val="dk2">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kern="1200" dirty="0"/>
            <a:t>Dashboard</a:t>
          </a:r>
          <a:endParaRPr lang="en-IN" sz="2400" kern="1200" dirty="0"/>
        </a:p>
      </dsp:txBody>
      <dsp:txXfrm rot="-5400000">
        <a:off x="1" y="4264747"/>
        <a:ext cx="1382365" cy="592442"/>
      </dsp:txXfrm>
    </dsp:sp>
    <dsp:sp modelId="{4443577E-FD77-41BB-AB56-610556E8556F}">
      <dsp:nvSpPr>
        <dsp:cNvPr id="0" name=""/>
        <dsp:cNvSpPr/>
      </dsp:nvSpPr>
      <dsp:spPr>
        <a:xfrm rot="5400000">
          <a:off x="4046391" y="909537"/>
          <a:ext cx="1283625" cy="6611677"/>
        </a:xfrm>
        <a:prstGeom prst="round2SameRect">
          <a:avLst/>
        </a:prstGeom>
        <a:solidFill>
          <a:schemeClr val="lt2">
            <a:alpha val="90000"/>
            <a:hueOff val="0"/>
            <a:satOff val="0"/>
            <a:lumOff val="0"/>
            <a:alphaOff val="0"/>
          </a:schemeClr>
        </a:solidFill>
        <a:ln w="6350" cap="flat" cmpd="sng" algn="ctr">
          <a:solidFill>
            <a:schemeClr val="dk2">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170688" tIns="15240" rIns="15240" bIns="15240" numCol="1" spcCol="1270" anchor="ctr" anchorCtr="0">
          <a:noAutofit/>
        </a:bodyPr>
        <a:lstStyle/>
        <a:p>
          <a:pPr marL="228600" lvl="1" indent="-228600" algn="l" defTabSz="1066800">
            <a:lnSpc>
              <a:spcPct val="90000"/>
            </a:lnSpc>
            <a:spcBef>
              <a:spcPct val="0"/>
            </a:spcBef>
            <a:spcAft>
              <a:spcPct val="15000"/>
            </a:spcAft>
            <a:buChar char="•"/>
          </a:pPr>
          <a:r>
            <a:rPr lang="en-US" sz="2400" kern="1200"/>
            <a:t>https://www.tps.ca/data-maps/data-analytics/major-crime-indicators/</a:t>
          </a:r>
          <a:endParaRPr lang="en-IN" sz="2400" kern="1200" dirty="0"/>
        </a:p>
      </dsp:txBody>
      <dsp:txXfrm rot="-5400000">
        <a:off x="1382366" y="3636224"/>
        <a:ext cx="6549016" cy="1158303"/>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60920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D5A8FA-48C9-48E8-D47E-5E2196E14C8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026A4DE-AA43-88E6-9457-AE4A4CF7270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4D78F4-1E4E-A79F-B856-3F45C2B4CC9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9C2C8F0-0581-792F-1920-A20F38E6D3BB}"/>
              </a:ext>
            </a:extLst>
          </p:cNvPr>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41327602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A2EAFD-4AA7-3CE2-B293-CBDBBBB6FC1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FF68368-E0A0-4F82-3A42-9975FAE1AC7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3931236-4A48-D5F4-9DBB-4B8FF3EF23E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BF8487E-1C5C-3656-E2BD-18F381BC90F1}"/>
              </a:ext>
            </a:extLst>
          </p:cNvPr>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33354940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image" Target="../media/image14.sv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3.png"/><Relationship Id="rId7" Type="http://schemas.openxmlformats.org/officeDocument/2006/relationships/diagramColors" Target="../diagrams/colors1.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938085" y="1332739"/>
            <a:ext cx="7468553" cy="2914650"/>
          </a:xfrm>
          <a:prstGeom prst="rect">
            <a:avLst/>
          </a:prstGeom>
          <a:noFill/>
          <a:ln/>
        </p:spPr>
        <p:txBody>
          <a:bodyPr wrap="square" lIns="0" tIns="0" rIns="0" bIns="0" rtlCol="0" anchor="t"/>
          <a:lstStyle/>
          <a:p>
            <a:pPr marL="0" indent="0">
              <a:lnSpc>
                <a:spcPts val="7650"/>
              </a:lnSpc>
              <a:buNone/>
            </a:pPr>
            <a:r>
              <a:rPr lang="en-US" sz="6100" dirty="0">
                <a:solidFill>
                  <a:srgbClr val="FFFFFF"/>
                </a:solidFill>
                <a:latin typeface="Unbounded" pitchFamily="34" charset="0"/>
                <a:ea typeface="Unbounded" pitchFamily="34" charset="-122"/>
                <a:cs typeface="Unbounded" pitchFamily="34" charset="-120"/>
              </a:rPr>
              <a:t>Crime Detection Using </a:t>
            </a:r>
            <a:r>
              <a:rPr lang="en-US" sz="6100">
                <a:solidFill>
                  <a:srgbClr val="FFFFFF"/>
                </a:solidFill>
                <a:latin typeface="Unbounded" pitchFamily="34" charset="0"/>
                <a:ea typeface="Unbounded" pitchFamily="34" charset="-122"/>
                <a:cs typeface="Unbounded" pitchFamily="34" charset="-120"/>
              </a:rPr>
              <a:t>BigData</a:t>
            </a:r>
            <a:endParaRPr lang="en-US" sz="6100" dirty="0"/>
          </a:p>
        </p:txBody>
      </p:sp>
      <p:sp>
        <p:nvSpPr>
          <p:cNvPr id="4" name="Text 1"/>
          <p:cNvSpPr/>
          <p:nvPr/>
        </p:nvSpPr>
        <p:spPr>
          <a:xfrm>
            <a:off x="837724" y="4985504"/>
            <a:ext cx="7468553" cy="1532096"/>
          </a:xfrm>
          <a:prstGeom prst="rect">
            <a:avLst/>
          </a:prstGeom>
          <a:noFill/>
          <a:ln/>
        </p:spPr>
        <p:txBody>
          <a:bodyPr wrap="square" lIns="0" tIns="0" rIns="0" bIns="0" rtlCol="0" anchor="t"/>
          <a:lstStyle/>
          <a:p>
            <a:pPr marL="0" indent="0">
              <a:lnSpc>
                <a:spcPts val="3000"/>
              </a:lnSpc>
              <a:buNone/>
            </a:pPr>
            <a:r>
              <a:rPr lang="en-US" sz="1850" dirty="0">
                <a:solidFill>
                  <a:srgbClr val="CAD6DE"/>
                </a:solidFill>
                <a:latin typeface="Cabin" pitchFamily="34" charset="0"/>
                <a:ea typeface="Cabin" pitchFamily="34" charset="-122"/>
                <a:cs typeface="Cabin" pitchFamily="34" charset="-120"/>
              </a:rPr>
              <a:t>This presentation explores how Big Data can be used to identify and analyze crime patterns in a city. By leveraging large datasets, we can gain valuable insights into crime hotspots, predict future trends, and optimize law enforcement strategies.</a:t>
            </a:r>
            <a:endParaRPr lang="en-US" sz="18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72F984-6C62-156A-690C-465E8EC26340}"/>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48FB5B78-3DD8-C7CE-F32F-CB5F2A2C1F65}"/>
              </a:ext>
            </a:extLst>
          </p:cNvPr>
          <p:cNvPicPr>
            <a:picLocks noChangeAspect="1"/>
          </p:cNvPicPr>
          <p:nvPr/>
        </p:nvPicPr>
        <p:blipFill>
          <a:blip r:embed="rId3"/>
          <a:stretch>
            <a:fillRect/>
          </a:stretch>
        </p:blipFill>
        <p:spPr>
          <a:xfrm>
            <a:off x="9144000" y="0"/>
            <a:ext cx="5486400" cy="8229600"/>
          </a:xfrm>
          <a:prstGeom prst="rect">
            <a:avLst/>
          </a:prstGeom>
        </p:spPr>
      </p:pic>
      <p:sp>
        <p:nvSpPr>
          <p:cNvPr id="3" name="Text 0">
            <a:extLst>
              <a:ext uri="{FF2B5EF4-FFF2-40B4-BE49-F238E27FC236}">
                <a16:creationId xmlns:a16="http://schemas.microsoft.com/office/drawing/2014/main" id="{B70C4657-05D2-DD30-2DB4-CE115F813913}"/>
              </a:ext>
            </a:extLst>
          </p:cNvPr>
          <p:cNvSpPr/>
          <p:nvPr/>
        </p:nvSpPr>
        <p:spPr>
          <a:xfrm>
            <a:off x="1050288" y="3730252"/>
            <a:ext cx="7468553" cy="2914650"/>
          </a:xfrm>
          <a:prstGeom prst="rect">
            <a:avLst/>
          </a:prstGeom>
          <a:noFill/>
          <a:ln/>
        </p:spPr>
        <p:txBody>
          <a:bodyPr wrap="square" lIns="0" tIns="0" rIns="0" bIns="0" rtlCol="0" anchor="t"/>
          <a:lstStyle/>
          <a:p>
            <a:pPr marL="0" indent="0">
              <a:lnSpc>
                <a:spcPts val="7650"/>
              </a:lnSpc>
              <a:buNone/>
            </a:pPr>
            <a:r>
              <a:rPr lang="en-US" sz="6100" dirty="0">
                <a:solidFill>
                  <a:srgbClr val="FFFFFF"/>
                </a:solidFill>
                <a:latin typeface="Unbounded" pitchFamily="34" charset="0"/>
                <a:ea typeface="Unbounded" pitchFamily="34" charset="-122"/>
                <a:cs typeface="Unbounded" pitchFamily="34" charset="-120"/>
              </a:rPr>
              <a:t>THANK YOU !!!</a:t>
            </a:r>
            <a:endParaRPr lang="en-US" sz="6100" dirty="0"/>
          </a:p>
        </p:txBody>
      </p:sp>
    </p:spTree>
    <p:extLst>
      <p:ext uri="{BB962C8B-B14F-4D97-AF65-F5344CB8AC3E}">
        <p14:creationId xmlns:p14="http://schemas.microsoft.com/office/powerpoint/2010/main" val="6259056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9981" y="1146572"/>
            <a:ext cx="7544038" cy="1344454"/>
          </a:xfrm>
          <a:prstGeom prst="rect">
            <a:avLst/>
          </a:prstGeom>
          <a:noFill/>
          <a:ln/>
        </p:spPr>
        <p:txBody>
          <a:bodyPr wrap="square" lIns="0" tIns="0" rIns="0" bIns="0" rtlCol="0" anchor="t"/>
          <a:lstStyle/>
          <a:p>
            <a:pPr marL="0" indent="0">
              <a:lnSpc>
                <a:spcPts val="5250"/>
              </a:lnSpc>
              <a:buNone/>
            </a:pPr>
            <a:r>
              <a:rPr lang="en-US" sz="4200" dirty="0">
                <a:solidFill>
                  <a:srgbClr val="FFFFFF"/>
                </a:solidFill>
                <a:latin typeface="Unbounded" pitchFamily="34" charset="0"/>
                <a:ea typeface="Unbounded" pitchFamily="34" charset="-122"/>
                <a:cs typeface="Unbounded" pitchFamily="34" charset="-120"/>
              </a:rPr>
              <a:t>Importing Libraries and Data Preprocessing</a:t>
            </a:r>
            <a:endParaRPr lang="en-US" sz="4200" dirty="0"/>
          </a:p>
        </p:txBody>
      </p:sp>
      <p:sp>
        <p:nvSpPr>
          <p:cNvPr id="4" name="Shape 1"/>
          <p:cNvSpPr/>
          <p:nvPr/>
        </p:nvSpPr>
        <p:spPr>
          <a:xfrm>
            <a:off x="799981" y="3090863"/>
            <a:ext cx="514231" cy="514231"/>
          </a:xfrm>
          <a:prstGeom prst="roundRect">
            <a:avLst>
              <a:gd name="adj" fmla="val 6668"/>
            </a:avLst>
          </a:prstGeom>
          <a:solidFill>
            <a:srgbClr val="304755"/>
          </a:solidFill>
          <a:ln/>
        </p:spPr>
      </p:sp>
      <p:sp>
        <p:nvSpPr>
          <p:cNvPr id="5" name="Text 2"/>
          <p:cNvSpPr/>
          <p:nvPr/>
        </p:nvSpPr>
        <p:spPr>
          <a:xfrm>
            <a:off x="981075" y="3186589"/>
            <a:ext cx="152043" cy="322659"/>
          </a:xfrm>
          <a:prstGeom prst="rect">
            <a:avLst/>
          </a:prstGeom>
          <a:noFill/>
          <a:ln/>
        </p:spPr>
        <p:txBody>
          <a:bodyPr wrap="none" lIns="0" tIns="0" rIns="0" bIns="0" rtlCol="0" anchor="t"/>
          <a:lstStyle/>
          <a:p>
            <a:pPr marL="0" indent="0" algn="ctr">
              <a:lnSpc>
                <a:spcPts val="2500"/>
              </a:lnSpc>
              <a:buNone/>
            </a:pPr>
            <a:r>
              <a:rPr lang="en-US" sz="2500" dirty="0">
                <a:solidFill>
                  <a:srgbClr val="CAD6DE"/>
                </a:solidFill>
                <a:latin typeface="Unbounded" pitchFamily="34" charset="0"/>
                <a:ea typeface="Unbounded" pitchFamily="34" charset="-122"/>
                <a:cs typeface="Unbounded" pitchFamily="34" charset="-120"/>
              </a:rPr>
              <a:t>1</a:t>
            </a:r>
            <a:endParaRPr lang="en-US" sz="2500" dirty="0"/>
          </a:p>
        </p:txBody>
      </p:sp>
      <p:sp>
        <p:nvSpPr>
          <p:cNvPr id="6" name="Text 3"/>
          <p:cNvSpPr/>
          <p:nvPr/>
        </p:nvSpPr>
        <p:spPr>
          <a:xfrm>
            <a:off x="1542693" y="3090863"/>
            <a:ext cx="2689146" cy="336113"/>
          </a:xfrm>
          <a:prstGeom prst="rect">
            <a:avLst/>
          </a:prstGeom>
          <a:noFill/>
          <a:ln/>
        </p:spPr>
        <p:txBody>
          <a:bodyPr wrap="none" lIns="0" tIns="0" rIns="0" bIns="0" rtlCol="0" anchor="t"/>
          <a:lstStyle/>
          <a:p>
            <a:pPr marL="0" indent="0">
              <a:lnSpc>
                <a:spcPts val="2600"/>
              </a:lnSpc>
              <a:buNone/>
            </a:pPr>
            <a:r>
              <a:rPr lang="en-US" sz="2100" dirty="0">
                <a:solidFill>
                  <a:srgbClr val="CAD6DE"/>
                </a:solidFill>
                <a:latin typeface="Unbounded" pitchFamily="34" charset="0"/>
                <a:ea typeface="Unbounded" pitchFamily="34" charset="-122"/>
                <a:cs typeface="Unbounded" pitchFamily="34" charset="-120"/>
              </a:rPr>
              <a:t>Import Libraries</a:t>
            </a:r>
            <a:endParaRPr lang="en-US" sz="2100" dirty="0"/>
          </a:p>
        </p:txBody>
      </p:sp>
      <p:sp>
        <p:nvSpPr>
          <p:cNvPr id="7" name="Text 4"/>
          <p:cNvSpPr/>
          <p:nvPr/>
        </p:nvSpPr>
        <p:spPr>
          <a:xfrm>
            <a:off x="1542693" y="3564017"/>
            <a:ext cx="2915126" cy="1828800"/>
          </a:xfrm>
          <a:prstGeom prst="rect">
            <a:avLst/>
          </a:prstGeom>
          <a:noFill/>
          <a:ln/>
        </p:spPr>
        <p:txBody>
          <a:bodyPr wrap="square" lIns="0" tIns="0" rIns="0" bIns="0" rtlCol="0" anchor="t"/>
          <a:lstStyle/>
          <a:p>
            <a:pPr marL="0" indent="0">
              <a:lnSpc>
                <a:spcPts val="2850"/>
              </a:lnSpc>
              <a:buNone/>
            </a:pPr>
            <a:r>
              <a:rPr lang="en-US" sz="1750" dirty="0">
                <a:solidFill>
                  <a:srgbClr val="CAD6DE"/>
                </a:solidFill>
                <a:latin typeface="Cabin" pitchFamily="34" charset="0"/>
                <a:ea typeface="Cabin" pitchFamily="34" charset="-122"/>
                <a:cs typeface="Cabin" pitchFamily="34" charset="-120"/>
              </a:rPr>
              <a:t>This involves importing necessary libraries like Pandas, NumPy, and </a:t>
            </a:r>
            <a:r>
              <a:rPr lang="en-US" sz="1750" dirty="0" err="1">
                <a:solidFill>
                  <a:srgbClr val="CAD6DE"/>
                </a:solidFill>
                <a:latin typeface="Cabin" pitchFamily="34" charset="0"/>
                <a:ea typeface="Cabin" pitchFamily="34" charset="-122"/>
                <a:cs typeface="Cabin" pitchFamily="34" charset="-120"/>
              </a:rPr>
              <a:t>Pyspark</a:t>
            </a:r>
            <a:r>
              <a:rPr lang="en-US" sz="1750" dirty="0">
                <a:solidFill>
                  <a:srgbClr val="CAD6DE"/>
                </a:solidFill>
                <a:latin typeface="Cabin" pitchFamily="34" charset="0"/>
                <a:ea typeface="Cabin" pitchFamily="34" charset="-122"/>
                <a:cs typeface="Cabin" pitchFamily="34" charset="-120"/>
              </a:rPr>
              <a:t> for data manipulation, analysis, and machine learning tasks.</a:t>
            </a:r>
            <a:endParaRPr lang="en-US" sz="1750" dirty="0"/>
          </a:p>
        </p:txBody>
      </p:sp>
      <p:sp>
        <p:nvSpPr>
          <p:cNvPr id="8" name="Shape 5"/>
          <p:cNvSpPr/>
          <p:nvPr/>
        </p:nvSpPr>
        <p:spPr>
          <a:xfrm>
            <a:off x="4686300" y="3090863"/>
            <a:ext cx="514231" cy="514231"/>
          </a:xfrm>
          <a:prstGeom prst="roundRect">
            <a:avLst>
              <a:gd name="adj" fmla="val 6668"/>
            </a:avLst>
          </a:prstGeom>
          <a:solidFill>
            <a:srgbClr val="304755"/>
          </a:solidFill>
          <a:ln/>
        </p:spPr>
      </p:sp>
      <p:sp>
        <p:nvSpPr>
          <p:cNvPr id="9" name="Text 6"/>
          <p:cNvSpPr/>
          <p:nvPr/>
        </p:nvSpPr>
        <p:spPr>
          <a:xfrm>
            <a:off x="4816078" y="3186589"/>
            <a:ext cx="254675" cy="322659"/>
          </a:xfrm>
          <a:prstGeom prst="rect">
            <a:avLst/>
          </a:prstGeom>
          <a:noFill/>
          <a:ln/>
        </p:spPr>
        <p:txBody>
          <a:bodyPr wrap="none" lIns="0" tIns="0" rIns="0" bIns="0" rtlCol="0" anchor="t"/>
          <a:lstStyle/>
          <a:p>
            <a:pPr marL="0" indent="0" algn="ctr">
              <a:lnSpc>
                <a:spcPts val="2500"/>
              </a:lnSpc>
              <a:buNone/>
            </a:pPr>
            <a:r>
              <a:rPr lang="en-US" sz="2500" dirty="0">
                <a:solidFill>
                  <a:srgbClr val="CAD6DE"/>
                </a:solidFill>
                <a:latin typeface="Unbounded" pitchFamily="34" charset="0"/>
                <a:ea typeface="Unbounded" pitchFamily="34" charset="-122"/>
                <a:cs typeface="Unbounded" pitchFamily="34" charset="-120"/>
              </a:rPr>
              <a:t>2</a:t>
            </a:r>
            <a:endParaRPr lang="en-US" sz="2500" dirty="0"/>
          </a:p>
        </p:txBody>
      </p:sp>
      <p:sp>
        <p:nvSpPr>
          <p:cNvPr id="10" name="Text 7"/>
          <p:cNvSpPr/>
          <p:nvPr/>
        </p:nvSpPr>
        <p:spPr>
          <a:xfrm>
            <a:off x="5429012" y="3090863"/>
            <a:ext cx="2689146" cy="336113"/>
          </a:xfrm>
          <a:prstGeom prst="rect">
            <a:avLst/>
          </a:prstGeom>
          <a:noFill/>
          <a:ln/>
        </p:spPr>
        <p:txBody>
          <a:bodyPr wrap="none" lIns="0" tIns="0" rIns="0" bIns="0" rtlCol="0" anchor="t"/>
          <a:lstStyle/>
          <a:p>
            <a:pPr marL="0" indent="0">
              <a:lnSpc>
                <a:spcPts val="2600"/>
              </a:lnSpc>
              <a:buNone/>
            </a:pPr>
            <a:r>
              <a:rPr lang="en-US" sz="2100" dirty="0">
                <a:solidFill>
                  <a:srgbClr val="CAD6DE"/>
                </a:solidFill>
                <a:latin typeface="Unbounded" pitchFamily="34" charset="0"/>
                <a:ea typeface="Unbounded" pitchFamily="34" charset="-122"/>
                <a:cs typeface="Unbounded" pitchFamily="34" charset="-120"/>
              </a:rPr>
              <a:t>Data Loading</a:t>
            </a:r>
            <a:endParaRPr lang="en-US" sz="2100" dirty="0"/>
          </a:p>
        </p:txBody>
      </p:sp>
      <p:sp>
        <p:nvSpPr>
          <p:cNvPr id="11" name="Text 8"/>
          <p:cNvSpPr/>
          <p:nvPr/>
        </p:nvSpPr>
        <p:spPr>
          <a:xfrm>
            <a:off x="5429012" y="3564017"/>
            <a:ext cx="2915126" cy="1828800"/>
          </a:xfrm>
          <a:prstGeom prst="rect">
            <a:avLst/>
          </a:prstGeom>
          <a:noFill/>
          <a:ln/>
        </p:spPr>
        <p:txBody>
          <a:bodyPr wrap="square" lIns="0" tIns="0" rIns="0" bIns="0" rtlCol="0" anchor="t"/>
          <a:lstStyle/>
          <a:p>
            <a:pPr marL="0" indent="0">
              <a:lnSpc>
                <a:spcPts val="2850"/>
              </a:lnSpc>
              <a:buNone/>
            </a:pPr>
            <a:r>
              <a:rPr lang="en-US" sz="1750" dirty="0">
                <a:solidFill>
                  <a:srgbClr val="CAD6DE"/>
                </a:solidFill>
                <a:latin typeface="Cabin" pitchFamily="34" charset="0"/>
                <a:ea typeface="Cabin" pitchFamily="34" charset="-122"/>
                <a:cs typeface="Cabin" pitchFamily="34" charset="-120"/>
              </a:rPr>
              <a:t>Loading the crime dataset into a suitable data structure, such as a Pandas DataFrame, allows for efficient manipulation and analysis.</a:t>
            </a:r>
            <a:endParaRPr lang="en-US" sz="1750" dirty="0"/>
          </a:p>
        </p:txBody>
      </p:sp>
      <p:sp>
        <p:nvSpPr>
          <p:cNvPr id="12" name="Shape 9"/>
          <p:cNvSpPr/>
          <p:nvPr/>
        </p:nvSpPr>
        <p:spPr>
          <a:xfrm>
            <a:off x="799981" y="5878354"/>
            <a:ext cx="514231" cy="514231"/>
          </a:xfrm>
          <a:prstGeom prst="roundRect">
            <a:avLst>
              <a:gd name="adj" fmla="val 6668"/>
            </a:avLst>
          </a:prstGeom>
          <a:solidFill>
            <a:srgbClr val="304755"/>
          </a:solidFill>
          <a:ln/>
        </p:spPr>
      </p:sp>
      <p:sp>
        <p:nvSpPr>
          <p:cNvPr id="13" name="Text 10"/>
          <p:cNvSpPr/>
          <p:nvPr/>
        </p:nvSpPr>
        <p:spPr>
          <a:xfrm>
            <a:off x="927378" y="5974080"/>
            <a:ext cx="259437" cy="322659"/>
          </a:xfrm>
          <a:prstGeom prst="rect">
            <a:avLst/>
          </a:prstGeom>
          <a:noFill/>
          <a:ln/>
        </p:spPr>
        <p:txBody>
          <a:bodyPr wrap="none" lIns="0" tIns="0" rIns="0" bIns="0" rtlCol="0" anchor="t"/>
          <a:lstStyle/>
          <a:p>
            <a:pPr marL="0" indent="0" algn="ctr">
              <a:lnSpc>
                <a:spcPts val="2500"/>
              </a:lnSpc>
              <a:buNone/>
            </a:pPr>
            <a:r>
              <a:rPr lang="en-US" sz="2500" dirty="0">
                <a:solidFill>
                  <a:srgbClr val="CAD6DE"/>
                </a:solidFill>
                <a:latin typeface="Unbounded" pitchFamily="34" charset="0"/>
                <a:ea typeface="Unbounded" pitchFamily="34" charset="-122"/>
                <a:cs typeface="Unbounded" pitchFamily="34" charset="-120"/>
              </a:rPr>
              <a:t>3</a:t>
            </a:r>
            <a:endParaRPr lang="en-US" sz="2500" dirty="0"/>
          </a:p>
        </p:txBody>
      </p:sp>
      <p:sp>
        <p:nvSpPr>
          <p:cNvPr id="14" name="Text 11"/>
          <p:cNvSpPr/>
          <p:nvPr/>
        </p:nvSpPr>
        <p:spPr>
          <a:xfrm>
            <a:off x="1542693" y="5878354"/>
            <a:ext cx="2689146" cy="336113"/>
          </a:xfrm>
          <a:prstGeom prst="rect">
            <a:avLst/>
          </a:prstGeom>
          <a:noFill/>
          <a:ln/>
        </p:spPr>
        <p:txBody>
          <a:bodyPr wrap="none" lIns="0" tIns="0" rIns="0" bIns="0" rtlCol="0" anchor="t"/>
          <a:lstStyle/>
          <a:p>
            <a:pPr marL="0" indent="0">
              <a:lnSpc>
                <a:spcPts val="2600"/>
              </a:lnSpc>
              <a:buNone/>
            </a:pPr>
            <a:r>
              <a:rPr lang="en-US" sz="2100" dirty="0">
                <a:solidFill>
                  <a:srgbClr val="CAD6DE"/>
                </a:solidFill>
                <a:latin typeface="Unbounded" pitchFamily="34" charset="0"/>
                <a:ea typeface="Unbounded" pitchFamily="34" charset="-122"/>
                <a:cs typeface="Unbounded" pitchFamily="34" charset="-120"/>
              </a:rPr>
              <a:t>Data Cleaning</a:t>
            </a:r>
            <a:endParaRPr lang="en-US" sz="2100" dirty="0"/>
          </a:p>
        </p:txBody>
      </p:sp>
      <p:sp>
        <p:nvSpPr>
          <p:cNvPr id="15" name="Text 12"/>
          <p:cNvSpPr/>
          <p:nvPr/>
        </p:nvSpPr>
        <p:spPr>
          <a:xfrm>
            <a:off x="1542693" y="6351508"/>
            <a:ext cx="6801326" cy="731520"/>
          </a:xfrm>
          <a:prstGeom prst="rect">
            <a:avLst/>
          </a:prstGeom>
          <a:noFill/>
          <a:ln/>
        </p:spPr>
        <p:txBody>
          <a:bodyPr wrap="square" lIns="0" tIns="0" rIns="0" bIns="0" rtlCol="0" anchor="t"/>
          <a:lstStyle/>
          <a:p>
            <a:pPr marL="0" indent="0">
              <a:lnSpc>
                <a:spcPts val="2850"/>
              </a:lnSpc>
              <a:buNone/>
            </a:pPr>
            <a:r>
              <a:rPr lang="en-US" sz="1750" dirty="0">
                <a:solidFill>
                  <a:srgbClr val="CAD6DE"/>
                </a:solidFill>
                <a:latin typeface="Cabin" pitchFamily="34" charset="0"/>
                <a:ea typeface="Cabin" pitchFamily="34" charset="-122"/>
                <a:cs typeface="Cabin" pitchFamily="34" charset="-120"/>
              </a:rPr>
              <a:t>Identifying and handling missing values, duplicates, and inconsistent data entries is crucial for ensuring data quality.</a:t>
            </a:r>
            <a:endParaRPr lang="en-US" sz="1750" dirty="0"/>
          </a:p>
        </p:txBody>
      </p:sp>
    </p:spTree>
  </p:cSld>
  <p:clrMapOvr>
    <a:masterClrMapping/>
  </p:clrMapOvr>
  <p:transition spd="med">
    <p:pull/>
  </p:transition>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837724" y="1225447"/>
            <a:ext cx="8742045" cy="704017"/>
          </a:xfrm>
          <a:prstGeom prst="rect">
            <a:avLst/>
          </a:prstGeom>
          <a:noFill/>
          <a:ln/>
        </p:spPr>
        <p:txBody>
          <a:bodyPr wrap="none" lIns="0" tIns="0" rIns="0" bIns="0" rtlCol="0" anchor="t"/>
          <a:lstStyle/>
          <a:p>
            <a:pPr marL="0" indent="0">
              <a:lnSpc>
                <a:spcPts val="5500"/>
              </a:lnSpc>
              <a:buNone/>
            </a:pPr>
            <a:r>
              <a:rPr lang="en-US" sz="4400" dirty="0">
                <a:solidFill>
                  <a:srgbClr val="FFFFFF"/>
                </a:solidFill>
                <a:latin typeface="Unbounded" pitchFamily="34" charset="0"/>
                <a:ea typeface="Unbounded" pitchFamily="34" charset="-122"/>
                <a:cs typeface="Unbounded" pitchFamily="34" charset="-120"/>
              </a:rPr>
              <a:t>Exploratory Data Analysis</a:t>
            </a:r>
            <a:endParaRPr lang="en-US" sz="4400" dirty="0"/>
          </a:p>
        </p:txBody>
      </p:sp>
      <p:sp>
        <p:nvSpPr>
          <p:cNvPr id="3" name="Text 1"/>
          <p:cNvSpPr/>
          <p:nvPr/>
        </p:nvSpPr>
        <p:spPr>
          <a:xfrm>
            <a:off x="837724" y="3772495"/>
            <a:ext cx="2816185" cy="351949"/>
          </a:xfrm>
          <a:prstGeom prst="rect">
            <a:avLst/>
          </a:prstGeom>
          <a:noFill/>
          <a:ln/>
        </p:spPr>
        <p:txBody>
          <a:bodyPr wrap="none" lIns="0" tIns="0" rIns="0" bIns="0" rtlCol="0" anchor="t"/>
          <a:lstStyle/>
          <a:p>
            <a:pPr marL="0" indent="0">
              <a:lnSpc>
                <a:spcPts val="2750"/>
              </a:lnSpc>
              <a:buNone/>
            </a:pPr>
            <a:r>
              <a:rPr lang="en-US" sz="2200" dirty="0">
                <a:solidFill>
                  <a:srgbClr val="FFFFFF"/>
                </a:solidFill>
                <a:latin typeface="Unbounded" pitchFamily="34" charset="0"/>
                <a:ea typeface="Unbounded" pitchFamily="34" charset="-122"/>
                <a:cs typeface="Unbounded" pitchFamily="34" charset="-120"/>
              </a:rPr>
              <a:t>Data Summary</a:t>
            </a:r>
            <a:endParaRPr lang="en-US" sz="2200" dirty="0"/>
          </a:p>
        </p:txBody>
      </p:sp>
      <p:sp>
        <p:nvSpPr>
          <p:cNvPr id="4" name="Text 2"/>
          <p:cNvSpPr/>
          <p:nvPr/>
        </p:nvSpPr>
        <p:spPr>
          <a:xfrm>
            <a:off x="837725" y="4745346"/>
            <a:ext cx="3928586" cy="1532096"/>
          </a:xfrm>
          <a:prstGeom prst="rect">
            <a:avLst/>
          </a:prstGeom>
          <a:noFill/>
          <a:ln/>
        </p:spPr>
        <p:txBody>
          <a:bodyPr wrap="square" lIns="0" tIns="0" rIns="0" bIns="0" rtlCol="0" anchor="t"/>
          <a:lstStyle/>
          <a:p>
            <a:pPr marL="0" indent="0">
              <a:lnSpc>
                <a:spcPts val="3000"/>
              </a:lnSpc>
              <a:buNone/>
            </a:pPr>
            <a:r>
              <a:rPr lang="en-US" sz="1850" dirty="0">
                <a:solidFill>
                  <a:srgbClr val="CAD6DE"/>
                </a:solidFill>
                <a:latin typeface="Cabin" pitchFamily="34" charset="0"/>
                <a:ea typeface="Cabin" pitchFamily="34" charset="-122"/>
                <a:cs typeface="Cabin" pitchFamily="34" charset="-120"/>
              </a:rPr>
              <a:t>Calculating basic statistical measures like mean, median, and standard deviation helps understand the distribution of crime data.</a:t>
            </a:r>
            <a:endParaRPr lang="en-US" sz="1850" dirty="0"/>
          </a:p>
        </p:txBody>
      </p:sp>
      <p:sp>
        <p:nvSpPr>
          <p:cNvPr id="5" name="Text 3"/>
          <p:cNvSpPr/>
          <p:nvPr/>
        </p:nvSpPr>
        <p:spPr>
          <a:xfrm>
            <a:off x="5357813" y="3756021"/>
            <a:ext cx="2816185" cy="351949"/>
          </a:xfrm>
          <a:prstGeom prst="rect">
            <a:avLst/>
          </a:prstGeom>
          <a:noFill/>
          <a:ln/>
        </p:spPr>
        <p:txBody>
          <a:bodyPr wrap="none" lIns="0" tIns="0" rIns="0" bIns="0" rtlCol="0" anchor="t"/>
          <a:lstStyle/>
          <a:p>
            <a:pPr marL="0" indent="0">
              <a:lnSpc>
                <a:spcPts val="2750"/>
              </a:lnSpc>
              <a:buNone/>
            </a:pPr>
            <a:r>
              <a:rPr lang="en-US" sz="2200" dirty="0">
                <a:solidFill>
                  <a:srgbClr val="FFFFFF"/>
                </a:solidFill>
                <a:latin typeface="Unbounded" pitchFamily="34" charset="0"/>
                <a:ea typeface="Unbounded" pitchFamily="34" charset="-122"/>
                <a:cs typeface="Unbounded" pitchFamily="34" charset="-120"/>
              </a:rPr>
              <a:t>Visualizations</a:t>
            </a:r>
            <a:endParaRPr lang="en-US" sz="2200" dirty="0"/>
          </a:p>
        </p:txBody>
      </p:sp>
      <p:sp>
        <p:nvSpPr>
          <p:cNvPr id="6" name="Text 4"/>
          <p:cNvSpPr/>
          <p:nvPr/>
        </p:nvSpPr>
        <p:spPr>
          <a:xfrm>
            <a:off x="5350907" y="4710050"/>
            <a:ext cx="3928586" cy="1532096"/>
          </a:xfrm>
          <a:prstGeom prst="rect">
            <a:avLst/>
          </a:prstGeom>
          <a:noFill/>
          <a:ln/>
        </p:spPr>
        <p:txBody>
          <a:bodyPr wrap="square" lIns="0" tIns="0" rIns="0" bIns="0" rtlCol="0" anchor="t"/>
          <a:lstStyle/>
          <a:p>
            <a:pPr marL="0" indent="0">
              <a:lnSpc>
                <a:spcPts val="3000"/>
              </a:lnSpc>
              <a:buNone/>
            </a:pPr>
            <a:r>
              <a:rPr lang="en-US" sz="1850" dirty="0">
                <a:solidFill>
                  <a:srgbClr val="CAD6DE"/>
                </a:solidFill>
                <a:latin typeface="Cabin" pitchFamily="34" charset="0"/>
                <a:ea typeface="Cabin" pitchFamily="34" charset="-122"/>
                <a:cs typeface="Cabin" pitchFamily="34" charset="-120"/>
              </a:rPr>
              <a:t>Creating histograms, scatter plots, and heatmaps to visualize relationships between crime types, locations, and time.</a:t>
            </a:r>
            <a:endParaRPr lang="en-US" sz="1850" dirty="0"/>
          </a:p>
        </p:txBody>
      </p:sp>
      <p:sp>
        <p:nvSpPr>
          <p:cNvPr id="7" name="Text 5"/>
          <p:cNvSpPr/>
          <p:nvPr/>
        </p:nvSpPr>
        <p:spPr>
          <a:xfrm>
            <a:off x="9877901" y="3756020"/>
            <a:ext cx="2816185" cy="351949"/>
          </a:xfrm>
          <a:prstGeom prst="rect">
            <a:avLst/>
          </a:prstGeom>
          <a:noFill/>
          <a:ln/>
        </p:spPr>
        <p:txBody>
          <a:bodyPr wrap="none" lIns="0" tIns="0" rIns="0" bIns="0" rtlCol="0" anchor="t"/>
          <a:lstStyle/>
          <a:p>
            <a:pPr marL="0" indent="0">
              <a:lnSpc>
                <a:spcPts val="2750"/>
              </a:lnSpc>
              <a:buNone/>
            </a:pPr>
            <a:r>
              <a:rPr lang="en-US" sz="2200" dirty="0">
                <a:solidFill>
                  <a:srgbClr val="FFFFFF"/>
                </a:solidFill>
                <a:latin typeface="Unbounded" pitchFamily="34" charset="0"/>
                <a:ea typeface="Unbounded" pitchFamily="34" charset="-122"/>
                <a:cs typeface="Unbounded" pitchFamily="34" charset="-120"/>
              </a:rPr>
              <a:t>Trend Analysis</a:t>
            </a:r>
            <a:endParaRPr lang="en-US" sz="2200" dirty="0"/>
          </a:p>
        </p:txBody>
      </p:sp>
      <p:sp>
        <p:nvSpPr>
          <p:cNvPr id="8" name="Text 6"/>
          <p:cNvSpPr/>
          <p:nvPr/>
        </p:nvSpPr>
        <p:spPr>
          <a:xfrm>
            <a:off x="9877901" y="4692402"/>
            <a:ext cx="3928586" cy="1532096"/>
          </a:xfrm>
          <a:prstGeom prst="rect">
            <a:avLst/>
          </a:prstGeom>
          <a:noFill/>
          <a:ln/>
        </p:spPr>
        <p:txBody>
          <a:bodyPr wrap="square" lIns="0" tIns="0" rIns="0" bIns="0" rtlCol="0" anchor="t"/>
          <a:lstStyle/>
          <a:p>
            <a:pPr marL="0" indent="0">
              <a:lnSpc>
                <a:spcPts val="3000"/>
              </a:lnSpc>
              <a:buNone/>
            </a:pPr>
            <a:r>
              <a:rPr lang="en-US" sz="1850" dirty="0">
                <a:solidFill>
                  <a:srgbClr val="CAD6DE"/>
                </a:solidFill>
                <a:latin typeface="Cabin" pitchFamily="34" charset="0"/>
                <a:ea typeface="Cabin" pitchFamily="34" charset="-122"/>
                <a:cs typeface="Cabin" pitchFamily="34" charset="-120"/>
              </a:rPr>
              <a:t>Identifying patterns and trends over time, such as seasonal variations or specific crime spikes, provides valuable insights for crime prediction.</a:t>
            </a:r>
            <a:endParaRPr lang="en-US" sz="1850" dirty="0"/>
          </a:p>
        </p:txBody>
      </p:sp>
      <p:sp>
        <p:nvSpPr>
          <p:cNvPr id="9" name="Rectangle 8">
            <a:extLst>
              <a:ext uri="{FF2B5EF4-FFF2-40B4-BE49-F238E27FC236}">
                <a16:creationId xmlns:a16="http://schemas.microsoft.com/office/drawing/2014/main" id="{69310474-99E0-91AD-EC3D-65159D88E304}"/>
              </a:ext>
            </a:extLst>
          </p:cNvPr>
          <p:cNvSpPr/>
          <p:nvPr/>
        </p:nvSpPr>
        <p:spPr>
          <a:xfrm>
            <a:off x="0" y="7738946"/>
            <a:ext cx="14630400" cy="490654"/>
          </a:xfrm>
          <a:prstGeom prst="rect">
            <a:avLst/>
          </a:prstGeom>
          <a:solidFill>
            <a:srgbClr val="11283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1" name="Graphic 10" descr="Statistics with solid fill">
            <a:extLst>
              <a:ext uri="{FF2B5EF4-FFF2-40B4-BE49-F238E27FC236}">
                <a16:creationId xmlns:a16="http://schemas.microsoft.com/office/drawing/2014/main" id="{B31782BE-6E05-762E-C907-48AE777313C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302204" y="2453630"/>
            <a:ext cx="914400" cy="914400"/>
          </a:xfrm>
          <a:prstGeom prst="rect">
            <a:avLst/>
          </a:prstGeom>
        </p:spPr>
      </p:pic>
      <p:pic>
        <p:nvPicPr>
          <p:cNvPr id="17" name="Graphic 16" descr="Business Growth with solid fill">
            <a:extLst>
              <a:ext uri="{FF2B5EF4-FFF2-40B4-BE49-F238E27FC236}">
                <a16:creationId xmlns:a16="http://schemas.microsoft.com/office/drawing/2014/main" id="{BA79BBBE-19E1-2445-610B-72630520826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877901" y="2427951"/>
            <a:ext cx="914400" cy="914400"/>
          </a:xfrm>
          <a:prstGeom prst="rect">
            <a:avLst/>
          </a:prstGeom>
        </p:spPr>
      </p:pic>
      <p:pic>
        <p:nvPicPr>
          <p:cNvPr id="19" name="Graphic 18" descr="Bar chart with solid fill">
            <a:extLst>
              <a:ext uri="{FF2B5EF4-FFF2-40B4-BE49-F238E27FC236}">
                <a16:creationId xmlns:a16="http://schemas.microsoft.com/office/drawing/2014/main" id="{3CC909DB-724C-95AB-23C6-C3FD59ECF61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26508" y="2427951"/>
            <a:ext cx="914400" cy="914400"/>
          </a:xfrm>
          <a:prstGeom prst="rect">
            <a:avLst/>
          </a:prstGeom>
        </p:spPr>
      </p:pic>
    </p:spTree>
  </p:cSld>
  <p:clrMapOvr>
    <a:masterClrMapping/>
  </p:clrMapOvr>
  <p:transition spd="med">
    <p:pull/>
  </p:transition>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3" name="Text 0"/>
          <p:cNvSpPr/>
          <p:nvPr/>
        </p:nvSpPr>
        <p:spPr>
          <a:xfrm>
            <a:off x="1820564" y="740688"/>
            <a:ext cx="13229426" cy="1318736"/>
          </a:xfrm>
          <a:prstGeom prst="rect">
            <a:avLst/>
          </a:prstGeom>
          <a:noFill/>
          <a:ln/>
        </p:spPr>
        <p:txBody>
          <a:bodyPr wrap="square" lIns="0" tIns="0" rIns="0" bIns="0" rtlCol="0" anchor="t"/>
          <a:lstStyle/>
          <a:p>
            <a:pPr marL="0" indent="0">
              <a:lnSpc>
                <a:spcPts val="5150"/>
              </a:lnSpc>
              <a:buNone/>
            </a:pPr>
            <a:r>
              <a:rPr lang="en-US" sz="4150" dirty="0">
                <a:solidFill>
                  <a:srgbClr val="FFFFFF"/>
                </a:solidFill>
                <a:latin typeface="Unbounded" pitchFamily="34" charset="0"/>
                <a:ea typeface="Unbounded" pitchFamily="34" charset="-122"/>
                <a:cs typeface="Unbounded" pitchFamily="34" charset="-120"/>
              </a:rPr>
              <a:t>Clustering for Hotspot Detection</a:t>
            </a:r>
            <a:endParaRPr lang="en-US" sz="4150" dirty="0"/>
          </a:p>
        </p:txBody>
      </p:sp>
      <p:sp>
        <p:nvSpPr>
          <p:cNvPr id="4" name="Shape 1"/>
          <p:cNvSpPr/>
          <p:nvPr/>
        </p:nvSpPr>
        <p:spPr>
          <a:xfrm>
            <a:off x="6592133" y="2273260"/>
            <a:ext cx="30480" cy="5337929"/>
          </a:xfrm>
          <a:prstGeom prst="roundRect">
            <a:avLst>
              <a:gd name="adj" fmla="val 110347"/>
            </a:avLst>
          </a:prstGeom>
          <a:solidFill>
            <a:srgbClr val="49606E"/>
          </a:solidFill>
          <a:ln/>
        </p:spPr>
      </p:sp>
      <p:sp>
        <p:nvSpPr>
          <p:cNvPr id="5" name="Shape 2"/>
          <p:cNvSpPr/>
          <p:nvPr/>
        </p:nvSpPr>
        <p:spPr>
          <a:xfrm>
            <a:off x="6829127" y="2762369"/>
            <a:ext cx="784741" cy="30480"/>
          </a:xfrm>
          <a:prstGeom prst="roundRect">
            <a:avLst>
              <a:gd name="adj" fmla="val 110347"/>
            </a:avLst>
          </a:prstGeom>
          <a:solidFill>
            <a:srgbClr val="49606E"/>
          </a:solidFill>
          <a:ln/>
        </p:spPr>
      </p:sp>
      <p:sp>
        <p:nvSpPr>
          <p:cNvPr id="6" name="Shape 3"/>
          <p:cNvSpPr/>
          <p:nvPr/>
        </p:nvSpPr>
        <p:spPr>
          <a:xfrm>
            <a:off x="6355140" y="2525435"/>
            <a:ext cx="504468" cy="504468"/>
          </a:xfrm>
          <a:prstGeom prst="roundRect">
            <a:avLst>
              <a:gd name="adj" fmla="val 6667"/>
            </a:avLst>
          </a:prstGeom>
          <a:solidFill>
            <a:srgbClr val="304755"/>
          </a:solidFill>
          <a:ln/>
        </p:spPr>
      </p:sp>
      <p:sp>
        <p:nvSpPr>
          <p:cNvPr id="7" name="Text 4"/>
          <p:cNvSpPr/>
          <p:nvPr/>
        </p:nvSpPr>
        <p:spPr>
          <a:xfrm>
            <a:off x="6532781" y="2619375"/>
            <a:ext cx="149066" cy="316587"/>
          </a:xfrm>
          <a:prstGeom prst="rect">
            <a:avLst/>
          </a:prstGeom>
          <a:noFill/>
          <a:ln/>
        </p:spPr>
        <p:txBody>
          <a:bodyPr wrap="none" lIns="0" tIns="0" rIns="0" bIns="0" rtlCol="0" anchor="t"/>
          <a:lstStyle/>
          <a:p>
            <a:pPr marL="0" indent="0" algn="ctr">
              <a:lnSpc>
                <a:spcPts val="2450"/>
              </a:lnSpc>
              <a:buNone/>
            </a:pPr>
            <a:r>
              <a:rPr lang="en-US" sz="2450" dirty="0">
                <a:solidFill>
                  <a:srgbClr val="CAD6DE"/>
                </a:solidFill>
                <a:latin typeface="Unbounded" pitchFamily="34" charset="0"/>
                <a:ea typeface="Unbounded" pitchFamily="34" charset="-122"/>
                <a:cs typeface="Unbounded" pitchFamily="34" charset="-120"/>
              </a:rPr>
              <a:t>1</a:t>
            </a:r>
            <a:endParaRPr lang="en-US" sz="2450" dirty="0"/>
          </a:p>
        </p:txBody>
      </p:sp>
      <p:sp>
        <p:nvSpPr>
          <p:cNvPr id="8" name="Text 5"/>
          <p:cNvSpPr/>
          <p:nvPr/>
        </p:nvSpPr>
        <p:spPr>
          <a:xfrm>
            <a:off x="7840504" y="2497455"/>
            <a:ext cx="2771775" cy="329803"/>
          </a:xfrm>
          <a:prstGeom prst="rect">
            <a:avLst/>
          </a:prstGeom>
          <a:noFill/>
          <a:ln/>
        </p:spPr>
        <p:txBody>
          <a:bodyPr wrap="none" lIns="0" tIns="0" rIns="0" bIns="0" rtlCol="0" anchor="t"/>
          <a:lstStyle/>
          <a:p>
            <a:pPr marL="0" indent="0" algn="l">
              <a:lnSpc>
                <a:spcPts val="2550"/>
              </a:lnSpc>
              <a:buNone/>
            </a:pPr>
            <a:r>
              <a:rPr lang="en-US" sz="2050" dirty="0">
                <a:solidFill>
                  <a:srgbClr val="CAD6DE"/>
                </a:solidFill>
                <a:latin typeface="Unbounded" pitchFamily="34" charset="0"/>
                <a:ea typeface="Unbounded" pitchFamily="34" charset="-122"/>
                <a:cs typeface="Unbounded" pitchFamily="34" charset="-120"/>
              </a:rPr>
              <a:t>Feature Selection</a:t>
            </a:r>
            <a:endParaRPr lang="en-US" sz="2050" dirty="0"/>
          </a:p>
        </p:txBody>
      </p:sp>
      <p:sp>
        <p:nvSpPr>
          <p:cNvPr id="9" name="Text 6"/>
          <p:cNvSpPr/>
          <p:nvPr/>
        </p:nvSpPr>
        <p:spPr>
          <a:xfrm>
            <a:off x="7840504" y="2961680"/>
            <a:ext cx="6005155" cy="717233"/>
          </a:xfrm>
          <a:prstGeom prst="rect">
            <a:avLst/>
          </a:prstGeom>
          <a:noFill/>
          <a:ln/>
        </p:spPr>
        <p:txBody>
          <a:bodyPr wrap="square" lIns="0" tIns="0" rIns="0" bIns="0" rtlCol="0" anchor="t"/>
          <a:lstStyle/>
          <a:p>
            <a:pPr marL="0" indent="0" algn="l">
              <a:lnSpc>
                <a:spcPts val="2800"/>
              </a:lnSpc>
              <a:buNone/>
            </a:pPr>
            <a:r>
              <a:rPr lang="en-US" sz="1750" dirty="0">
                <a:solidFill>
                  <a:srgbClr val="CAD6DE"/>
                </a:solidFill>
                <a:latin typeface="Cabin" pitchFamily="34" charset="0"/>
                <a:ea typeface="Cabin" pitchFamily="34" charset="-122"/>
                <a:cs typeface="Cabin" pitchFamily="34" charset="-120"/>
              </a:rPr>
              <a:t>Selecting relevant features, such as crime type, location coordinates, and time, for clustering.</a:t>
            </a:r>
            <a:endParaRPr lang="en-US" sz="1750" dirty="0"/>
          </a:p>
        </p:txBody>
      </p:sp>
      <p:sp>
        <p:nvSpPr>
          <p:cNvPr id="10" name="Shape 7"/>
          <p:cNvSpPr/>
          <p:nvPr/>
        </p:nvSpPr>
        <p:spPr>
          <a:xfrm>
            <a:off x="6829127" y="4616410"/>
            <a:ext cx="784741" cy="30480"/>
          </a:xfrm>
          <a:prstGeom prst="roundRect">
            <a:avLst>
              <a:gd name="adj" fmla="val 110347"/>
            </a:avLst>
          </a:prstGeom>
          <a:solidFill>
            <a:srgbClr val="49606E"/>
          </a:solidFill>
          <a:ln/>
        </p:spPr>
      </p:sp>
      <p:sp>
        <p:nvSpPr>
          <p:cNvPr id="11" name="Shape 8"/>
          <p:cNvSpPr/>
          <p:nvPr/>
        </p:nvSpPr>
        <p:spPr>
          <a:xfrm>
            <a:off x="6355140" y="4379476"/>
            <a:ext cx="504468" cy="504468"/>
          </a:xfrm>
          <a:prstGeom prst="roundRect">
            <a:avLst>
              <a:gd name="adj" fmla="val 6667"/>
            </a:avLst>
          </a:prstGeom>
          <a:solidFill>
            <a:srgbClr val="304755"/>
          </a:solidFill>
          <a:ln/>
        </p:spPr>
      </p:sp>
      <p:sp>
        <p:nvSpPr>
          <p:cNvPr id="12" name="Text 9"/>
          <p:cNvSpPr/>
          <p:nvPr/>
        </p:nvSpPr>
        <p:spPr>
          <a:xfrm>
            <a:off x="6482417" y="4473416"/>
            <a:ext cx="249793" cy="316587"/>
          </a:xfrm>
          <a:prstGeom prst="rect">
            <a:avLst/>
          </a:prstGeom>
          <a:noFill/>
          <a:ln/>
        </p:spPr>
        <p:txBody>
          <a:bodyPr wrap="none" lIns="0" tIns="0" rIns="0" bIns="0" rtlCol="0" anchor="t"/>
          <a:lstStyle/>
          <a:p>
            <a:pPr marL="0" indent="0" algn="ctr">
              <a:lnSpc>
                <a:spcPts val="2450"/>
              </a:lnSpc>
              <a:buNone/>
            </a:pPr>
            <a:r>
              <a:rPr lang="en-US" sz="2450" dirty="0">
                <a:solidFill>
                  <a:srgbClr val="CAD6DE"/>
                </a:solidFill>
                <a:latin typeface="Unbounded" pitchFamily="34" charset="0"/>
                <a:ea typeface="Unbounded" pitchFamily="34" charset="-122"/>
                <a:cs typeface="Unbounded" pitchFamily="34" charset="-120"/>
              </a:rPr>
              <a:t>2</a:t>
            </a:r>
            <a:endParaRPr lang="en-US" sz="2450" dirty="0"/>
          </a:p>
        </p:txBody>
      </p:sp>
      <p:sp>
        <p:nvSpPr>
          <p:cNvPr id="13" name="Text 10"/>
          <p:cNvSpPr/>
          <p:nvPr/>
        </p:nvSpPr>
        <p:spPr>
          <a:xfrm>
            <a:off x="7840504" y="4351496"/>
            <a:ext cx="3242548" cy="329803"/>
          </a:xfrm>
          <a:prstGeom prst="rect">
            <a:avLst/>
          </a:prstGeom>
          <a:noFill/>
          <a:ln/>
        </p:spPr>
        <p:txBody>
          <a:bodyPr wrap="none" lIns="0" tIns="0" rIns="0" bIns="0" rtlCol="0" anchor="t"/>
          <a:lstStyle/>
          <a:p>
            <a:pPr marL="0" indent="0" algn="l">
              <a:lnSpc>
                <a:spcPts val="2550"/>
              </a:lnSpc>
              <a:buNone/>
            </a:pPr>
            <a:r>
              <a:rPr lang="en-US" sz="2050" dirty="0">
                <a:solidFill>
                  <a:srgbClr val="CAD6DE"/>
                </a:solidFill>
                <a:latin typeface="Unbounded" pitchFamily="34" charset="0"/>
                <a:ea typeface="Unbounded" pitchFamily="34" charset="-122"/>
                <a:cs typeface="Unbounded" pitchFamily="34" charset="-120"/>
              </a:rPr>
              <a:t>Clustering Algorithm</a:t>
            </a:r>
            <a:endParaRPr lang="en-US" sz="2050" dirty="0"/>
          </a:p>
        </p:txBody>
      </p:sp>
      <p:sp>
        <p:nvSpPr>
          <p:cNvPr id="14" name="Text 11"/>
          <p:cNvSpPr/>
          <p:nvPr/>
        </p:nvSpPr>
        <p:spPr>
          <a:xfrm>
            <a:off x="7840504" y="4815721"/>
            <a:ext cx="6005155" cy="717233"/>
          </a:xfrm>
          <a:prstGeom prst="rect">
            <a:avLst/>
          </a:prstGeom>
          <a:noFill/>
          <a:ln/>
        </p:spPr>
        <p:txBody>
          <a:bodyPr wrap="square" lIns="0" tIns="0" rIns="0" bIns="0" rtlCol="0" anchor="t"/>
          <a:lstStyle/>
          <a:p>
            <a:pPr marL="0" indent="0" algn="l">
              <a:lnSpc>
                <a:spcPts val="2800"/>
              </a:lnSpc>
              <a:buNone/>
            </a:pPr>
            <a:r>
              <a:rPr lang="en-US" sz="1750" dirty="0">
                <a:solidFill>
                  <a:srgbClr val="CAD6DE"/>
                </a:solidFill>
                <a:latin typeface="Cabin" pitchFamily="34" charset="0"/>
                <a:ea typeface="Cabin" pitchFamily="34" charset="-122"/>
                <a:cs typeface="Cabin" pitchFamily="34" charset="-120"/>
              </a:rPr>
              <a:t>Applying an appropriate clustering algorithm, such as K-means or DBSCAN, to group similar crime occurrences.</a:t>
            </a:r>
            <a:endParaRPr lang="en-US" sz="1750" dirty="0"/>
          </a:p>
        </p:txBody>
      </p:sp>
      <p:sp>
        <p:nvSpPr>
          <p:cNvPr id="15" name="Shape 12"/>
          <p:cNvSpPr/>
          <p:nvPr/>
        </p:nvSpPr>
        <p:spPr>
          <a:xfrm>
            <a:off x="6829127" y="6470452"/>
            <a:ext cx="784741" cy="30480"/>
          </a:xfrm>
          <a:prstGeom prst="roundRect">
            <a:avLst>
              <a:gd name="adj" fmla="val 110347"/>
            </a:avLst>
          </a:prstGeom>
          <a:solidFill>
            <a:srgbClr val="49606E"/>
          </a:solidFill>
          <a:ln/>
        </p:spPr>
      </p:sp>
      <p:sp>
        <p:nvSpPr>
          <p:cNvPr id="16" name="Shape 13"/>
          <p:cNvSpPr/>
          <p:nvPr/>
        </p:nvSpPr>
        <p:spPr>
          <a:xfrm>
            <a:off x="6355140" y="6233517"/>
            <a:ext cx="504468" cy="504468"/>
          </a:xfrm>
          <a:prstGeom prst="roundRect">
            <a:avLst>
              <a:gd name="adj" fmla="val 6667"/>
            </a:avLst>
          </a:prstGeom>
          <a:solidFill>
            <a:srgbClr val="304755"/>
          </a:solidFill>
          <a:ln/>
        </p:spPr>
      </p:sp>
      <p:sp>
        <p:nvSpPr>
          <p:cNvPr id="17" name="Text 14"/>
          <p:cNvSpPr/>
          <p:nvPr/>
        </p:nvSpPr>
        <p:spPr>
          <a:xfrm>
            <a:off x="6480036" y="6327458"/>
            <a:ext cx="254556" cy="316587"/>
          </a:xfrm>
          <a:prstGeom prst="rect">
            <a:avLst/>
          </a:prstGeom>
          <a:noFill/>
          <a:ln/>
        </p:spPr>
        <p:txBody>
          <a:bodyPr wrap="none" lIns="0" tIns="0" rIns="0" bIns="0" rtlCol="0" anchor="t"/>
          <a:lstStyle/>
          <a:p>
            <a:pPr marL="0" indent="0" algn="ctr">
              <a:lnSpc>
                <a:spcPts val="2450"/>
              </a:lnSpc>
              <a:buNone/>
            </a:pPr>
            <a:r>
              <a:rPr lang="en-US" sz="2450" dirty="0">
                <a:solidFill>
                  <a:srgbClr val="CAD6DE"/>
                </a:solidFill>
                <a:latin typeface="Unbounded" pitchFamily="34" charset="0"/>
                <a:ea typeface="Unbounded" pitchFamily="34" charset="-122"/>
                <a:cs typeface="Unbounded" pitchFamily="34" charset="-120"/>
              </a:rPr>
              <a:t>3</a:t>
            </a:r>
            <a:endParaRPr lang="en-US" sz="2450" dirty="0"/>
          </a:p>
        </p:txBody>
      </p:sp>
      <p:sp>
        <p:nvSpPr>
          <p:cNvPr id="18" name="Text 15"/>
          <p:cNvSpPr/>
          <p:nvPr/>
        </p:nvSpPr>
        <p:spPr>
          <a:xfrm>
            <a:off x="7840504" y="6205538"/>
            <a:ext cx="2637830" cy="329803"/>
          </a:xfrm>
          <a:prstGeom prst="rect">
            <a:avLst/>
          </a:prstGeom>
          <a:noFill/>
          <a:ln/>
        </p:spPr>
        <p:txBody>
          <a:bodyPr wrap="none" lIns="0" tIns="0" rIns="0" bIns="0" rtlCol="0" anchor="t"/>
          <a:lstStyle/>
          <a:p>
            <a:pPr marL="0" indent="0" algn="l">
              <a:lnSpc>
                <a:spcPts val="2550"/>
              </a:lnSpc>
              <a:buNone/>
            </a:pPr>
            <a:r>
              <a:rPr lang="en-US" sz="2050" dirty="0">
                <a:solidFill>
                  <a:srgbClr val="CAD6DE"/>
                </a:solidFill>
                <a:latin typeface="Unbounded" pitchFamily="34" charset="0"/>
                <a:ea typeface="Unbounded" pitchFamily="34" charset="-122"/>
                <a:cs typeface="Unbounded" pitchFamily="34" charset="-120"/>
              </a:rPr>
              <a:t>Cluster Analysis</a:t>
            </a:r>
            <a:endParaRPr lang="en-US" sz="2050" dirty="0"/>
          </a:p>
        </p:txBody>
      </p:sp>
      <p:sp>
        <p:nvSpPr>
          <p:cNvPr id="19" name="Text 16"/>
          <p:cNvSpPr/>
          <p:nvPr/>
        </p:nvSpPr>
        <p:spPr>
          <a:xfrm>
            <a:off x="7840504" y="6669762"/>
            <a:ext cx="6005155" cy="717233"/>
          </a:xfrm>
          <a:prstGeom prst="rect">
            <a:avLst/>
          </a:prstGeom>
          <a:noFill/>
          <a:ln/>
        </p:spPr>
        <p:txBody>
          <a:bodyPr wrap="square" lIns="0" tIns="0" rIns="0" bIns="0" rtlCol="0" anchor="t"/>
          <a:lstStyle/>
          <a:p>
            <a:pPr marL="0" indent="0" algn="l">
              <a:lnSpc>
                <a:spcPts val="2800"/>
              </a:lnSpc>
              <a:buNone/>
            </a:pPr>
            <a:r>
              <a:rPr lang="en-US" sz="1750" dirty="0">
                <a:solidFill>
                  <a:srgbClr val="CAD6DE"/>
                </a:solidFill>
                <a:latin typeface="Cabin" pitchFamily="34" charset="0"/>
                <a:ea typeface="Cabin" pitchFamily="34" charset="-122"/>
                <a:cs typeface="Cabin" pitchFamily="34" charset="-120"/>
              </a:rPr>
              <a:t>Analyzing the characteristics of each cluster to identify crime hotspots and understand their underlying patterns.</a:t>
            </a:r>
            <a:endParaRPr lang="en-US" sz="1750" dirty="0"/>
          </a:p>
        </p:txBody>
      </p:sp>
      <p:sp>
        <p:nvSpPr>
          <p:cNvPr id="20" name="Rectangle 19">
            <a:extLst>
              <a:ext uri="{FF2B5EF4-FFF2-40B4-BE49-F238E27FC236}">
                <a16:creationId xmlns:a16="http://schemas.microsoft.com/office/drawing/2014/main" id="{B503EFD9-CEF8-C2F8-4DBA-46835F9F5B09}"/>
              </a:ext>
            </a:extLst>
          </p:cNvPr>
          <p:cNvSpPr/>
          <p:nvPr/>
        </p:nvSpPr>
        <p:spPr>
          <a:xfrm>
            <a:off x="0" y="7738946"/>
            <a:ext cx="14630400" cy="490654"/>
          </a:xfrm>
          <a:prstGeom prst="rect">
            <a:avLst/>
          </a:prstGeom>
          <a:solidFill>
            <a:srgbClr val="11283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026" name="Picture 2">
            <a:extLst>
              <a:ext uri="{FF2B5EF4-FFF2-40B4-BE49-F238E27FC236}">
                <a16:creationId xmlns:a16="http://schemas.microsoft.com/office/drawing/2014/main" id="{019B9E63-DFFF-4609-EA9A-BAEDFA0BF9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4247" y="2380893"/>
            <a:ext cx="5973132" cy="435709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pull/>
  </p:transition>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827008" y="649843"/>
            <a:ext cx="10534412" cy="694968"/>
          </a:xfrm>
          <a:prstGeom prst="rect">
            <a:avLst/>
          </a:prstGeom>
          <a:noFill/>
          <a:ln/>
        </p:spPr>
        <p:txBody>
          <a:bodyPr wrap="none" lIns="0" tIns="0" rIns="0" bIns="0" rtlCol="0" anchor="t"/>
          <a:lstStyle/>
          <a:p>
            <a:pPr marL="0" indent="0">
              <a:lnSpc>
                <a:spcPts val="5450"/>
              </a:lnSpc>
              <a:buNone/>
            </a:pPr>
            <a:r>
              <a:rPr lang="en-US" sz="4350" dirty="0">
                <a:solidFill>
                  <a:srgbClr val="FFFFFF"/>
                </a:solidFill>
                <a:latin typeface="Unbounded" pitchFamily="34" charset="0"/>
                <a:ea typeface="Unbounded" pitchFamily="34" charset="-122"/>
                <a:cs typeface="Unbounded" pitchFamily="34" charset="-120"/>
              </a:rPr>
              <a:t>Visualization of Crime Hotspots</a:t>
            </a:r>
            <a:endParaRPr lang="en-US" sz="4350" dirty="0"/>
          </a:p>
        </p:txBody>
      </p:sp>
      <p:sp>
        <p:nvSpPr>
          <p:cNvPr id="4" name="Text 1"/>
          <p:cNvSpPr/>
          <p:nvPr/>
        </p:nvSpPr>
        <p:spPr>
          <a:xfrm>
            <a:off x="1819467" y="2513616"/>
            <a:ext cx="2780109" cy="347424"/>
          </a:xfrm>
          <a:prstGeom prst="rect">
            <a:avLst/>
          </a:prstGeom>
          <a:noFill/>
          <a:ln/>
        </p:spPr>
        <p:txBody>
          <a:bodyPr wrap="none" lIns="0" tIns="0" rIns="0" bIns="0" rtlCol="0" anchor="t"/>
          <a:lstStyle/>
          <a:p>
            <a:pPr marL="0" indent="0" algn="l">
              <a:lnSpc>
                <a:spcPts val="2700"/>
              </a:lnSpc>
              <a:buNone/>
            </a:pPr>
            <a:r>
              <a:rPr lang="en-US" sz="3200" dirty="0">
                <a:solidFill>
                  <a:srgbClr val="CAD6DE"/>
                </a:solidFill>
                <a:latin typeface="Unbounded" pitchFamily="34" charset="0"/>
                <a:ea typeface="Unbounded" pitchFamily="34" charset="-122"/>
                <a:cs typeface="Unbounded" pitchFamily="34" charset="-120"/>
              </a:rPr>
              <a:t>Heat Maps:</a:t>
            </a:r>
            <a:endParaRPr lang="en-US" sz="3200" dirty="0"/>
          </a:p>
        </p:txBody>
      </p:sp>
      <p:sp>
        <p:nvSpPr>
          <p:cNvPr id="5" name="Text 2"/>
          <p:cNvSpPr/>
          <p:nvPr/>
        </p:nvSpPr>
        <p:spPr>
          <a:xfrm>
            <a:off x="1819467" y="3736657"/>
            <a:ext cx="5272710" cy="756285"/>
          </a:xfrm>
          <a:prstGeom prst="rect">
            <a:avLst/>
          </a:prstGeom>
          <a:noFill/>
          <a:ln/>
        </p:spPr>
        <p:txBody>
          <a:bodyPr wrap="square" lIns="0" tIns="0" rIns="0" bIns="0" rtlCol="0" anchor="t"/>
          <a:lstStyle/>
          <a:p>
            <a:pPr marL="0" indent="0" algn="l">
              <a:lnSpc>
                <a:spcPts val="2950"/>
              </a:lnSpc>
              <a:buNone/>
            </a:pPr>
            <a:r>
              <a:rPr lang="en-US" sz="2400" b="0" i="0" dirty="0">
                <a:solidFill>
                  <a:srgbClr val="ECECEC"/>
                </a:solidFill>
                <a:effectLst/>
                <a:latin typeface="ui-sans-serif"/>
              </a:rPr>
              <a:t>Crime density visualization uses color gradients on a city map, where darker shades highlight areas with higher crime rates, helping identify hotspots and patterns for effective resource allocation and planning.</a:t>
            </a:r>
            <a:endParaRPr lang="en-US" sz="2400" dirty="0"/>
          </a:p>
        </p:txBody>
      </p:sp>
      <p:sp>
        <p:nvSpPr>
          <p:cNvPr id="9" name="Rectangle 8">
            <a:extLst>
              <a:ext uri="{FF2B5EF4-FFF2-40B4-BE49-F238E27FC236}">
                <a16:creationId xmlns:a16="http://schemas.microsoft.com/office/drawing/2014/main" id="{8101D1CB-B1E3-004D-7067-38228392C965}"/>
              </a:ext>
            </a:extLst>
          </p:cNvPr>
          <p:cNvSpPr/>
          <p:nvPr/>
        </p:nvSpPr>
        <p:spPr>
          <a:xfrm>
            <a:off x="0" y="7738946"/>
            <a:ext cx="14630400" cy="490654"/>
          </a:xfrm>
          <a:prstGeom prst="rect">
            <a:avLst/>
          </a:prstGeom>
          <a:solidFill>
            <a:srgbClr val="11283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1" name="Picture 10">
            <a:extLst>
              <a:ext uri="{FF2B5EF4-FFF2-40B4-BE49-F238E27FC236}">
                <a16:creationId xmlns:a16="http://schemas.microsoft.com/office/drawing/2014/main" id="{8B80CF0F-3A15-711C-729B-AC4939D1C0F6}"/>
              </a:ext>
            </a:extLst>
          </p:cNvPr>
          <p:cNvPicPr>
            <a:picLocks noChangeAspect="1"/>
          </p:cNvPicPr>
          <p:nvPr/>
        </p:nvPicPr>
        <p:blipFill>
          <a:blip r:embed="rId3"/>
          <a:stretch>
            <a:fillRect/>
          </a:stretch>
        </p:blipFill>
        <p:spPr>
          <a:xfrm>
            <a:off x="7929791" y="1745184"/>
            <a:ext cx="5873601" cy="5800938"/>
          </a:xfrm>
          <a:prstGeom prst="rect">
            <a:avLst/>
          </a:prstGeom>
        </p:spPr>
      </p:pic>
      <p:pic>
        <p:nvPicPr>
          <p:cNvPr id="21" name="Graphic 20" descr="Presentation with pie chart with solid fill">
            <a:extLst>
              <a:ext uri="{FF2B5EF4-FFF2-40B4-BE49-F238E27FC236}">
                <a16:creationId xmlns:a16="http://schemas.microsoft.com/office/drawing/2014/main" id="{7974B4B6-DD96-93BC-672C-AE6729E4F65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95372" y="2230128"/>
            <a:ext cx="914400" cy="914400"/>
          </a:xfrm>
          <a:prstGeom prst="rect">
            <a:avLst/>
          </a:prstGeom>
        </p:spPr>
      </p:pic>
    </p:spTree>
  </p:cSld>
  <p:clrMapOvr>
    <a:masterClrMapping/>
  </p:clrMapOvr>
  <p:transition spd="med">
    <p:pull/>
  </p:transition>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992160"/>
          </a:xfrm>
          <a:prstGeom prst="rect">
            <a:avLst/>
          </a:prstGeom>
        </p:spPr>
      </p:pic>
      <p:sp>
        <p:nvSpPr>
          <p:cNvPr id="3" name="Text 0"/>
          <p:cNvSpPr/>
          <p:nvPr/>
        </p:nvSpPr>
        <p:spPr>
          <a:xfrm>
            <a:off x="837724" y="4209217"/>
            <a:ext cx="8199120" cy="704017"/>
          </a:xfrm>
          <a:prstGeom prst="rect">
            <a:avLst/>
          </a:prstGeom>
          <a:noFill/>
          <a:ln/>
        </p:spPr>
        <p:txBody>
          <a:bodyPr wrap="none" lIns="0" tIns="0" rIns="0" bIns="0" rtlCol="0" anchor="t"/>
          <a:lstStyle/>
          <a:p>
            <a:pPr marL="0" indent="0">
              <a:lnSpc>
                <a:spcPts val="5500"/>
              </a:lnSpc>
              <a:buNone/>
            </a:pPr>
            <a:r>
              <a:rPr lang="en-US" sz="4400" dirty="0">
                <a:solidFill>
                  <a:srgbClr val="FFFFFF"/>
                </a:solidFill>
                <a:latin typeface="Unbounded" pitchFamily="34" charset="0"/>
                <a:ea typeface="Unbounded" pitchFamily="34" charset="-122"/>
                <a:cs typeface="Unbounded" pitchFamily="34" charset="-120"/>
              </a:rPr>
              <a:t>Save and Export Results</a:t>
            </a:r>
            <a:endParaRPr lang="en-US" sz="4400" dirty="0"/>
          </a:p>
        </p:txBody>
      </p:sp>
      <p:sp>
        <p:nvSpPr>
          <p:cNvPr id="4" name="Shape 1"/>
          <p:cNvSpPr/>
          <p:nvPr/>
        </p:nvSpPr>
        <p:spPr>
          <a:xfrm>
            <a:off x="837724" y="5272207"/>
            <a:ext cx="6357818" cy="1740218"/>
          </a:xfrm>
          <a:prstGeom prst="roundRect">
            <a:avLst>
              <a:gd name="adj" fmla="val 2063"/>
            </a:avLst>
          </a:prstGeom>
          <a:solidFill>
            <a:srgbClr val="304755"/>
          </a:solidFill>
          <a:ln/>
        </p:spPr>
      </p:sp>
      <p:sp>
        <p:nvSpPr>
          <p:cNvPr id="5" name="Text 2"/>
          <p:cNvSpPr/>
          <p:nvPr/>
        </p:nvSpPr>
        <p:spPr>
          <a:xfrm>
            <a:off x="1077039" y="5511522"/>
            <a:ext cx="2816185" cy="351949"/>
          </a:xfrm>
          <a:prstGeom prst="rect">
            <a:avLst/>
          </a:prstGeom>
          <a:noFill/>
          <a:ln/>
        </p:spPr>
        <p:txBody>
          <a:bodyPr wrap="none" lIns="0" tIns="0" rIns="0" bIns="0" rtlCol="0" anchor="t"/>
          <a:lstStyle/>
          <a:p>
            <a:pPr marL="0" indent="0">
              <a:lnSpc>
                <a:spcPts val="2750"/>
              </a:lnSpc>
              <a:buNone/>
            </a:pPr>
            <a:r>
              <a:rPr lang="en-US" sz="2200" dirty="0">
                <a:solidFill>
                  <a:srgbClr val="CAD6DE"/>
                </a:solidFill>
                <a:latin typeface="Unbounded" pitchFamily="34" charset="0"/>
                <a:ea typeface="Unbounded" pitchFamily="34" charset="-122"/>
                <a:cs typeface="Unbounded" pitchFamily="34" charset="-120"/>
              </a:rPr>
              <a:t>Data Storage</a:t>
            </a:r>
            <a:endParaRPr lang="en-US" sz="2200" dirty="0"/>
          </a:p>
        </p:txBody>
      </p:sp>
      <p:sp>
        <p:nvSpPr>
          <p:cNvPr id="6" name="Text 3"/>
          <p:cNvSpPr/>
          <p:nvPr/>
        </p:nvSpPr>
        <p:spPr>
          <a:xfrm>
            <a:off x="1077039" y="6007060"/>
            <a:ext cx="5879187" cy="766048"/>
          </a:xfrm>
          <a:prstGeom prst="rect">
            <a:avLst/>
          </a:prstGeom>
          <a:noFill/>
          <a:ln/>
        </p:spPr>
        <p:txBody>
          <a:bodyPr wrap="square" lIns="0" tIns="0" rIns="0" bIns="0" rtlCol="0" anchor="t"/>
          <a:lstStyle/>
          <a:p>
            <a:pPr marL="0" indent="0">
              <a:lnSpc>
                <a:spcPts val="3000"/>
              </a:lnSpc>
              <a:buNone/>
            </a:pPr>
            <a:r>
              <a:rPr lang="en-US" sz="1850" dirty="0">
                <a:solidFill>
                  <a:srgbClr val="CAD6DE"/>
                </a:solidFill>
                <a:latin typeface="Cabin" pitchFamily="34" charset="0"/>
                <a:ea typeface="Cabin" pitchFamily="34" charset="-122"/>
                <a:cs typeface="Cabin" pitchFamily="34" charset="-120"/>
              </a:rPr>
              <a:t>Storing the processed crime data and analysis results in a database or file format suitable for future reference.</a:t>
            </a:r>
            <a:endParaRPr lang="en-US" sz="1850" dirty="0"/>
          </a:p>
        </p:txBody>
      </p:sp>
      <p:sp>
        <p:nvSpPr>
          <p:cNvPr id="7" name="Shape 4"/>
          <p:cNvSpPr/>
          <p:nvPr/>
        </p:nvSpPr>
        <p:spPr>
          <a:xfrm>
            <a:off x="7434858" y="5272207"/>
            <a:ext cx="6357818" cy="1740218"/>
          </a:xfrm>
          <a:prstGeom prst="roundRect">
            <a:avLst>
              <a:gd name="adj" fmla="val 2063"/>
            </a:avLst>
          </a:prstGeom>
          <a:solidFill>
            <a:srgbClr val="304755"/>
          </a:solidFill>
          <a:ln/>
        </p:spPr>
      </p:sp>
      <p:sp>
        <p:nvSpPr>
          <p:cNvPr id="8" name="Text 5"/>
          <p:cNvSpPr/>
          <p:nvPr/>
        </p:nvSpPr>
        <p:spPr>
          <a:xfrm>
            <a:off x="7674173" y="5511522"/>
            <a:ext cx="3064669" cy="351949"/>
          </a:xfrm>
          <a:prstGeom prst="rect">
            <a:avLst/>
          </a:prstGeom>
          <a:noFill/>
          <a:ln/>
        </p:spPr>
        <p:txBody>
          <a:bodyPr wrap="none" lIns="0" tIns="0" rIns="0" bIns="0" rtlCol="0" anchor="t"/>
          <a:lstStyle/>
          <a:p>
            <a:pPr marL="0" indent="0">
              <a:lnSpc>
                <a:spcPts val="2750"/>
              </a:lnSpc>
              <a:buNone/>
            </a:pPr>
            <a:r>
              <a:rPr lang="en-US" sz="2200" dirty="0">
                <a:solidFill>
                  <a:srgbClr val="CAD6DE"/>
                </a:solidFill>
                <a:latin typeface="Unbounded" pitchFamily="34" charset="0"/>
                <a:ea typeface="Unbounded" pitchFamily="34" charset="-122"/>
                <a:cs typeface="Unbounded" pitchFamily="34" charset="-120"/>
              </a:rPr>
              <a:t>Exporting Reports</a:t>
            </a:r>
            <a:endParaRPr lang="en-US" sz="2200" dirty="0"/>
          </a:p>
        </p:txBody>
      </p:sp>
      <p:sp>
        <p:nvSpPr>
          <p:cNvPr id="9" name="Text 6"/>
          <p:cNvSpPr/>
          <p:nvPr/>
        </p:nvSpPr>
        <p:spPr>
          <a:xfrm>
            <a:off x="7674173" y="6007060"/>
            <a:ext cx="5879187" cy="766048"/>
          </a:xfrm>
          <a:prstGeom prst="rect">
            <a:avLst/>
          </a:prstGeom>
          <a:noFill/>
          <a:ln/>
        </p:spPr>
        <p:txBody>
          <a:bodyPr wrap="square" lIns="0" tIns="0" rIns="0" bIns="0" rtlCol="0" anchor="t"/>
          <a:lstStyle/>
          <a:p>
            <a:pPr marL="0" indent="0">
              <a:lnSpc>
                <a:spcPts val="3000"/>
              </a:lnSpc>
              <a:buNone/>
            </a:pPr>
            <a:r>
              <a:rPr lang="en-US" sz="1850" dirty="0">
                <a:solidFill>
                  <a:srgbClr val="CAD6DE"/>
                </a:solidFill>
                <a:latin typeface="Cabin" pitchFamily="34" charset="0"/>
                <a:ea typeface="Cabin" pitchFamily="34" charset="-122"/>
                <a:cs typeface="Cabin" pitchFamily="34" charset="-120"/>
              </a:rPr>
              <a:t>Generating reports in formats like CSV, Excel, or PDF, containing summarized insights and visualizations.</a:t>
            </a:r>
            <a:endParaRPr lang="en-US" sz="1850" dirty="0"/>
          </a:p>
        </p:txBody>
      </p:sp>
      <p:sp>
        <p:nvSpPr>
          <p:cNvPr id="10" name="Rectangle 9">
            <a:extLst>
              <a:ext uri="{FF2B5EF4-FFF2-40B4-BE49-F238E27FC236}">
                <a16:creationId xmlns:a16="http://schemas.microsoft.com/office/drawing/2014/main" id="{28A0900E-7886-3C52-96AF-86470A3A1927}"/>
              </a:ext>
            </a:extLst>
          </p:cNvPr>
          <p:cNvSpPr/>
          <p:nvPr/>
        </p:nvSpPr>
        <p:spPr>
          <a:xfrm>
            <a:off x="0" y="7738946"/>
            <a:ext cx="14630400" cy="490654"/>
          </a:xfrm>
          <a:prstGeom prst="rect">
            <a:avLst/>
          </a:prstGeom>
          <a:solidFill>
            <a:srgbClr val="11283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transition spd="med">
    <p:pull/>
  </p:transition>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214205"/>
          </a:xfrm>
          <a:prstGeom prst="rect">
            <a:avLst/>
          </a:prstGeom>
        </p:spPr>
      </p:pic>
      <p:sp>
        <p:nvSpPr>
          <p:cNvPr id="3" name="Text 0"/>
          <p:cNvSpPr/>
          <p:nvPr/>
        </p:nvSpPr>
        <p:spPr>
          <a:xfrm>
            <a:off x="619958" y="2702957"/>
            <a:ext cx="11257240" cy="521017"/>
          </a:xfrm>
          <a:prstGeom prst="rect">
            <a:avLst/>
          </a:prstGeom>
          <a:noFill/>
          <a:ln/>
        </p:spPr>
        <p:txBody>
          <a:bodyPr wrap="none" lIns="0" tIns="0" rIns="0" bIns="0" rtlCol="0" anchor="t"/>
          <a:lstStyle/>
          <a:p>
            <a:pPr marL="0" indent="0">
              <a:lnSpc>
                <a:spcPts val="4100"/>
              </a:lnSpc>
              <a:buNone/>
            </a:pPr>
            <a:r>
              <a:rPr lang="en-US" sz="3250" dirty="0">
                <a:solidFill>
                  <a:srgbClr val="FFFFFF"/>
                </a:solidFill>
                <a:latin typeface="Unbounded" pitchFamily="34" charset="0"/>
                <a:ea typeface="Unbounded" pitchFamily="34" charset="-122"/>
                <a:cs typeface="Unbounded" pitchFamily="34" charset="-120"/>
              </a:rPr>
              <a:t>Deployed Insights Using TABLEAU Dashboard</a:t>
            </a:r>
            <a:endParaRPr lang="en-US" sz="3250" dirty="0"/>
          </a:p>
        </p:txBody>
      </p:sp>
      <p:pic>
        <p:nvPicPr>
          <p:cNvPr id="4" name="Image 1" descr="preencoded.png"/>
          <p:cNvPicPr>
            <a:picLocks noChangeAspect="1"/>
          </p:cNvPicPr>
          <p:nvPr/>
        </p:nvPicPr>
        <p:blipFill>
          <a:blip r:embed="rId4"/>
          <a:stretch>
            <a:fillRect/>
          </a:stretch>
        </p:blipFill>
        <p:spPr>
          <a:xfrm>
            <a:off x="619958" y="3489603"/>
            <a:ext cx="885587" cy="1417082"/>
          </a:xfrm>
          <a:prstGeom prst="rect">
            <a:avLst/>
          </a:prstGeom>
        </p:spPr>
      </p:pic>
      <p:sp>
        <p:nvSpPr>
          <p:cNvPr id="5" name="Text 1"/>
          <p:cNvSpPr/>
          <p:nvPr/>
        </p:nvSpPr>
        <p:spPr>
          <a:xfrm>
            <a:off x="1771174" y="3666649"/>
            <a:ext cx="2169914" cy="260390"/>
          </a:xfrm>
          <a:prstGeom prst="rect">
            <a:avLst/>
          </a:prstGeom>
          <a:noFill/>
          <a:ln/>
        </p:spPr>
        <p:txBody>
          <a:bodyPr wrap="none" lIns="0" tIns="0" rIns="0" bIns="0" rtlCol="0" anchor="t"/>
          <a:lstStyle/>
          <a:p>
            <a:pPr marL="0" indent="0" algn="l">
              <a:lnSpc>
                <a:spcPts val="2050"/>
              </a:lnSpc>
              <a:buNone/>
            </a:pPr>
            <a:r>
              <a:rPr lang="en-US" sz="1600" dirty="0">
                <a:solidFill>
                  <a:srgbClr val="CAD6DE"/>
                </a:solidFill>
                <a:latin typeface="Unbounded" pitchFamily="34" charset="0"/>
                <a:ea typeface="Unbounded" pitchFamily="34" charset="-122"/>
                <a:cs typeface="Unbounded" pitchFamily="34" charset="-120"/>
              </a:rPr>
              <a:t>Data Preparation</a:t>
            </a:r>
            <a:endParaRPr lang="en-US" sz="1600" dirty="0"/>
          </a:p>
        </p:txBody>
      </p:sp>
      <p:sp>
        <p:nvSpPr>
          <p:cNvPr id="6" name="Text 2"/>
          <p:cNvSpPr/>
          <p:nvPr/>
        </p:nvSpPr>
        <p:spPr>
          <a:xfrm>
            <a:off x="1771174" y="4033242"/>
            <a:ext cx="12239268" cy="283369"/>
          </a:xfrm>
          <a:prstGeom prst="rect">
            <a:avLst/>
          </a:prstGeom>
          <a:noFill/>
          <a:ln/>
        </p:spPr>
        <p:txBody>
          <a:bodyPr wrap="none" lIns="0" tIns="0" rIns="0" bIns="0" rtlCol="0" anchor="t"/>
          <a:lstStyle/>
          <a:p>
            <a:pPr marL="0" indent="0" algn="l">
              <a:lnSpc>
                <a:spcPts val="2200"/>
              </a:lnSpc>
              <a:buNone/>
            </a:pPr>
            <a:r>
              <a:rPr lang="en-US" sz="1350" dirty="0">
                <a:solidFill>
                  <a:srgbClr val="CAD6DE"/>
                </a:solidFill>
                <a:latin typeface="Cabin" pitchFamily="34" charset="0"/>
                <a:ea typeface="Cabin" pitchFamily="34" charset="-122"/>
                <a:cs typeface="Cabin" pitchFamily="34" charset="-120"/>
              </a:rPr>
              <a:t>Connecting the crime dataset to TABLEAU and preparing the data for visualization.</a:t>
            </a:r>
            <a:endParaRPr lang="en-US" sz="1350" dirty="0"/>
          </a:p>
        </p:txBody>
      </p:sp>
      <p:pic>
        <p:nvPicPr>
          <p:cNvPr id="7" name="Image 2" descr="preencoded.png"/>
          <p:cNvPicPr>
            <a:picLocks noChangeAspect="1"/>
          </p:cNvPicPr>
          <p:nvPr/>
        </p:nvPicPr>
        <p:blipFill>
          <a:blip r:embed="rId5"/>
          <a:stretch>
            <a:fillRect/>
          </a:stretch>
        </p:blipFill>
        <p:spPr>
          <a:xfrm>
            <a:off x="619958" y="4906685"/>
            <a:ext cx="885587" cy="1417082"/>
          </a:xfrm>
          <a:prstGeom prst="rect">
            <a:avLst/>
          </a:prstGeom>
        </p:spPr>
      </p:pic>
      <p:sp>
        <p:nvSpPr>
          <p:cNvPr id="8" name="Text 3"/>
          <p:cNvSpPr/>
          <p:nvPr/>
        </p:nvSpPr>
        <p:spPr>
          <a:xfrm>
            <a:off x="1771174" y="5083731"/>
            <a:ext cx="2305288" cy="260390"/>
          </a:xfrm>
          <a:prstGeom prst="rect">
            <a:avLst/>
          </a:prstGeom>
          <a:noFill/>
          <a:ln/>
        </p:spPr>
        <p:txBody>
          <a:bodyPr wrap="none" lIns="0" tIns="0" rIns="0" bIns="0" rtlCol="0" anchor="t"/>
          <a:lstStyle/>
          <a:p>
            <a:pPr marL="0" indent="0" algn="l">
              <a:lnSpc>
                <a:spcPts val="2050"/>
              </a:lnSpc>
              <a:buNone/>
            </a:pPr>
            <a:r>
              <a:rPr lang="en-US" sz="1600" dirty="0">
                <a:solidFill>
                  <a:srgbClr val="CAD6DE"/>
                </a:solidFill>
                <a:latin typeface="Unbounded" pitchFamily="34" charset="0"/>
                <a:ea typeface="Unbounded" pitchFamily="34" charset="-122"/>
                <a:cs typeface="Unbounded" pitchFamily="34" charset="-120"/>
              </a:rPr>
              <a:t>Dashboard Design</a:t>
            </a:r>
            <a:endParaRPr lang="en-US" sz="1600" dirty="0"/>
          </a:p>
        </p:txBody>
      </p:sp>
      <p:sp>
        <p:nvSpPr>
          <p:cNvPr id="9" name="Text 4"/>
          <p:cNvSpPr/>
          <p:nvPr/>
        </p:nvSpPr>
        <p:spPr>
          <a:xfrm>
            <a:off x="1771174" y="5450324"/>
            <a:ext cx="12239268" cy="283369"/>
          </a:xfrm>
          <a:prstGeom prst="rect">
            <a:avLst/>
          </a:prstGeom>
          <a:noFill/>
          <a:ln/>
        </p:spPr>
        <p:txBody>
          <a:bodyPr wrap="none" lIns="0" tIns="0" rIns="0" bIns="0" rtlCol="0" anchor="t"/>
          <a:lstStyle/>
          <a:p>
            <a:pPr marL="0" indent="0" algn="l">
              <a:lnSpc>
                <a:spcPts val="2200"/>
              </a:lnSpc>
              <a:buNone/>
            </a:pPr>
            <a:r>
              <a:rPr lang="en-US" sz="1350" dirty="0">
                <a:solidFill>
                  <a:srgbClr val="CAD6DE"/>
                </a:solidFill>
                <a:latin typeface="Cabin" pitchFamily="34" charset="0"/>
                <a:ea typeface="Cabin" pitchFamily="34" charset="-122"/>
                <a:cs typeface="Cabin" pitchFamily="34" charset="-120"/>
              </a:rPr>
              <a:t>Creating a user-friendly dashboard with interactive visualizations and filters to explore crime data.</a:t>
            </a:r>
            <a:endParaRPr lang="en-US" sz="1350" dirty="0"/>
          </a:p>
        </p:txBody>
      </p:sp>
      <p:pic>
        <p:nvPicPr>
          <p:cNvPr id="10" name="Image 3" descr="preencoded.png"/>
          <p:cNvPicPr>
            <a:picLocks noChangeAspect="1"/>
          </p:cNvPicPr>
          <p:nvPr/>
        </p:nvPicPr>
        <p:blipFill>
          <a:blip r:embed="rId6"/>
          <a:stretch>
            <a:fillRect/>
          </a:stretch>
        </p:blipFill>
        <p:spPr>
          <a:xfrm>
            <a:off x="619958" y="6323767"/>
            <a:ext cx="885587" cy="1417082"/>
          </a:xfrm>
          <a:prstGeom prst="rect">
            <a:avLst/>
          </a:prstGeom>
        </p:spPr>
      </p:pic>
      <p:sp>
        <p:nvSpPr>
          <p:cNvPr id="11" name="Text 5"/>
          <p:cNvSpPr/>
          <p:nvPr/>
        </p:nvSpPr>
        <p:spPr>
          <a:xfrm>
            <a:off x="1771174" y="6500813"/>
            <a:ext cx="2083951" cy="260390"/>
          </a:xfrm>
          <a:prstGeom prst="rect">
            <a:avLst/>
          </a:prstGeom>
          <a:noFill/>
          <a:ln/>
        </p:spPr>
        <p:txBody>
          <a:bodyPr wrap="none" lIns="0" tIns="0" rIns="0" bIns="0" rtlCol="0" anchor="t"/>
          <a:lstStyle/>
          <a:p>
            <a:pPr marL="0" indent="0" algn="l">
              <a:lnSpc>
                <a:spcPts val="2050"/>
              </a:lnSpc>
              <a:buNone/>
            </a:pPr>
            <a:r>
              <a:rPr lang="en-US" sz="1600" dirty="0">
                <a:solidFill>
                  <a:srgbClr val="CAD6DE"/>
                </a:solidFill>
                <a:latin typeface="Unbounded" pitchFamily="34" charset="0"/>
                <a:ea typeface="Unbounded" pitchFamily="34" charset="-122"/>
                <a:cs typeface="Unbounded" pitchFamily="34" charset="-120"/>
              </a:rPr>
              <a:t>Deployment</a:t>
            </a:r>
            <a:endParaRPr lang="en-US" sz="1600" dirty="0"/>
          </a:p>
        </p:txBody>
      </p:sp>
      <p:sp>
        <p:nvSpPr>
          <p:cNvPr id="12" name="Text 6"/>
          <p:cNvSpPr/>
          <p:nvPr/>
        </p:nvSpPr>
        <p:spPr>
          <a:xfrm>
            <a:off x="1771174" y="6867406"/>
            <a:ext cx="12239268" cy="283369"/>
          </a:xfrm>
          <a:prstGeom prst="rect">
            <a:avLst/>
          </a:prstGeom>
          <a:noFill/>
          <a:ln/>
        </p:spPr>
        <p:txBody>
          <a:bodyPr wrap="none" lIns="0" tIns="0" rIns="0" bIns="0" rtlCol="0" anchor="t"/>
          <a:lstStyle/>
          <a:p>
            <a:pPr marL="0" indent="0" algn="l">
              <a:lnSpc>
                <a:spcPts val="2200"/>
              </a:lnSpc>
              <a:buNone/>
            </a:pPr>
            <a:r>
              <a:rPr lang="en-US" sz="1350" dirty="0">
                <a:solidFill>
                  <a:srgbClr val="CAD6DE"/>
                </a:solidFill>
                <a:latin typeface="Cabin" pitchFamily="34" charset="0"/>
                <a:ea typeface="Cabin" pitchFamily="34" charset="-122"/>
                <a:cs typeface="Cabin" pitchFamily="34" charset="-120"/>
              </a:rPr>
              <a:t>Publishing the dashboard online or sharing it with stakeholders, allowing them to access and analyze insights easily.</a:t>
            </a:r>
            <a:endParaRPr lang="en-US" sz="1350" dirty="0"/>
          </a:p>
        </p:txBody>
      </p:sp>
      <p:sp>
        <p:nvSpPr>
          <p:cNvPr id="13" name="Rectangle 12">
            <a:extLst>
              <a:ext uri="{FF2B5EF4-FFF2-40B4-BE49-F238E27FC236}">
                <a16:creationId xmlns:a16="http://schemas.microsoft.com/office/drawing/2014/main" id="{690668A2-BB82-1EC3-B762-1D79E6F9D5B3}"/>
              </a:ext>
            </a:extLst>
          </p:cNvPr>
          <p:cNvSpPr/>
          <p:nvPr/>
        </p:nvSpPr>
        <p:spPr>
          <a:xfrm>
            <a:off x="0" y="7738946"/>
            <a:ext cx="14630400" cy="490654"/>
          </a:xfrm>
          <a:prstGeom prst="rect">
            <a:avLst/>
          </a:prstGeom>
          <a:solidFill>
            <a:srgbClr val="11283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transition spd="med">
    <p:pull/>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EB6877-FBD3-A0BE-4B7B-017A9A85A6E6}"/>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9E02154E-5DEF-5F52-696E-84EA941D16B9}"/>
              </a:ext>
            </a:extLst>
          </p:cNvPr>
          <p:cNvPicPr>
            <a:picLocks noChangeAspect="1"/>
          </p:cNvPicPr>
          <p:nvPr/>
        </p:nvPicPr>
        <p:blipFill>
          <a:blip r:embed="rId3"/>
          <a:stretch>
            <a:fillRect/>
          </a:stretch>
        </p:blipFill>
        <p:spPr>
          <a:xfrm>
            <a:off x="9144000" y="0"/>
            <a:ext cx="5486400" cy="8229600"/>
          </a:xfrm>
          <a:prstGeom prst="rect">
            <a:avLst/>
          </a:prstGeom>
        </p:spPr>
      </p:pic>
      <p:sp>
        <p:nvSpPr>
          <p:cNvPr id="3" name="Text 0">
            <a:extLst>
              <a:ext uri="{FF2B5EF4-FFF2-40B4-BE49-F238E27FC236}">
                <a16:creationId xmlns:a16="http://schemas.microsoft.com/office/drawing/2014/main" id="{F01F46A5-502B-5474-E725-CF287FDEB7DB}"/>
              </a:ext>
            </a:extLst>
          </p:cNvPr>
          <p:cNvSpPr/>
          <p:nvPr/>
        </p:nvSpPr>
        <p:spPr>
          <a:xfrm>
            <a:off x="603547" y="752877"/>
            <a:ext cx="7468553" cy="2914650"/>
          </a:xfrm>
          <a:prstGeom prst="rect">
            <a:avLst/>
          </a:prstGeom>
          <a:noFill/>
          <a:ln/>
        </p:spPr>
        <p:txBody>
          <a:bodyPr wrap="square" lIns="0" tIns="0" rIns="0" bIns="0" rtlCol="0" anchor="t"/>
          <a:lstStyle/>
          <a:p>
            <a:pPr marL="0" indent="0">
              <a:lnSpc>
                <a:spcPts val="7650"/>
              </a:lnSpc>
              <a:buNone/>
            </a:pPr>
            <a:r>
              <a:rPr lang="en-US" sz="5400" dirty="0">
                <a:solidFill>
                  <a:srgbClr val="FFFFFF"/>
                </a:solidFill>
                <a:latin typeface="Unbounded" pitchFamily="34" charset="0"/>
                <a:ea typeface="Unbounded" pitchFamily="34" charset="-122"/>
                <a:cs typeface="Unbounded" pitchFamily="34" charset="-120"/>
              </a:rPr>
              <a:t>REFERENCE:</a:t>
            </a:r>
            <a:endParaRPr lang="en-US" sz="5400" dirty="0"/>
          </a:p>
        </p:txBody>
      </p:sp>
      <p:graphicFrame>
        <p:nvGraphicFramePr>
          <p:cNvPr id="5" name="Diagram 4">
            <a:extLst>
              <a:ext uri="{FF2B5EF4-FFF2-40B4-BE49-F238E27FC236}">
                <a16:creationId xmlns:a16="http://schemas.microsoft.com/office/drawing/2014/main" id="{49B3FFDA-21B1-3BC2-583B-BDE0EEA5CD3B}"/>
              </a:ext>
            </a:extLst>
          </p:cNvPr>
          <p:cNvGraphicFramePr/>
          <p:nvPr>
            <p:extLst>
              <p:ext uri="{D42A27DB-BD31-4B8C-83A1-F6EECF244321}">
                <p14:modId xmlns:p14="http://schemas.microsoft.com/office/powerpoint/2010/main" val="311033094"/>
              </p:ext>
            </p:extLst>
          </p:nvPr>
        </p:nvGraphicFramePr>
        <p:xfrm>
          <a:off x="731095" y="2185640"/>
          <a:ext cx="7994043" cy="555330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965934664"/>
      </p:ext>
    </p:extLst>
  </p:cSld>
  <p:clrMapOvr>
    <a:masterClrMapping/>
  </p:clrMapOvr>
  <p:transition spd="med">
    <p:pull/>
  </p:transition>
</p:sld>
</file>

<file path=ppt/slides/slide9.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24124" y="2817257"/>
            <a:ext cx="5632490" cy="704017"/>
          </a:xfrm>
          <a:prstGeom prst="rect">
            <a:avLst/>
          </a:prstGeom>
          <a:noFill/>
          <a:ln/>
        </p:spPr>
        <p:txBody>
          <a:bodyPr wrap="none" lIns="0" tIns="0" rIns="0" bIns="0" rtlCol="0" anchor="t"/>
          <a:lstStyle/>
          <a:p>
            <a:pPr marL="0" indent="0">
              <a:lnSpc>
                <a:spcPts val="5500"/>
              </a:lnSpc>
              <a:buNone/>
            </a:pPr>
            <a:r>
              <a:rPr lang="en-US" sz="4400" dirty="0">
                <a:solidFill>
                  <a:srgbClr val="FFFFFF"/>
                </a:solidFill>
                <a:latin typeface="Unbounded" pitchFamily="34" charset="0"/>
                <a:ea typeface="Unbounded" pitchFamily="34" charset="-122"/>
                <a:cs typeface="Unbounded" pitchFamily="34" charset="-120"/>
              </a:rPr>
              <a:t>Conclusion</a:t>
            </a:r>
            <a:endParaRPr lang="en-US" sz="4400" dirty="0"/>
          </a:p>
        </p:txBody>
      </p:sp>
      <p:sp>
        <p:nvSpPr>
          <p:cNvPr id="4" name="Text 1"/>
          <p:cNvSpPr/>
          <p:nvPr/>
        </p:nvSpPr>
        <p:spPr>
          <a:xfrm>
            <a:off x="6324124" y="3880247"/>
            <a:ext cx="7468553" cy="1532096"/>
          </a:xfrm>
          <a:prstGeom prst="rect">
            <a:avLst/>
          </a:prstGeom>
          <a:noFill/>
          <a:ln/>
        </p:spPr>
        <p:txBody>
          <a:bodyPr wrap="square" lIns="0" tIns="0" rIns="0" bIns="0" rtlCol="0" anchor="t"/>
          <a:lstStyle/>
          <a:p>
            <a:pPr marL="0" indent="0">
              <a:lnSpc>
                <a:spcPts val="3000"/>
              </a:lnSpc>
              <a:buNone/>
            </a:pPr>
            <a:r>
              <a:rPr lang="en-US" sz="1850" dirty="0">
                <a:solidFill>
                  <a:srgbClr val="CAD6DE"/>
                </a:solidFill>
                <a:latin typeface="Cabin" pitchFamily="34" charset="0"/>
                <a:ea typeface="Cabin" pitchFamily="34" charset="-122"/>
                <a:cs typeface="Cabin" pitchFamily="34" charset="-120"/>
              </a:rPr>
              <a:t>Big Data analytics provides a powerful tool for crime detection, enabling law enforcement to better understand crime patterns, predict potential risks, and optimize resource allocation. These insights can significantly contribute to improving public safety and creating safer communities.</a:t>
            </a:r>
            <a:endParaRPr lang="en-US" sz="1850" dirty="0"/>
          </a:p>
        </p:txBody>
      </p:sp>
      <p:sp>
        <p:nvSpPr>
          <p:cNvPr id="5" name="Rectangle 4">
            <a:extLst>
              <a:ext uri="{FF2B5EF4-FFF2-40B4-BE49-F238E27FC236}">
                <a16:creationId xmlns:a16="http://schemas.microsoft.com/office/drawing/2014/main" id="{97C02430-5BB3-FA1A-44CE-39395C328E4A}"/>
              </a:ext>
            </a:extLst>
          </p:cNvPr>
          <p:cNvSpPr/>
          <p:nvPr/>
        </p:nvSpPr>
        <p:spPr>
          <a:xfrm>
            <a:off x="5609062" y="7738946"/>
            <a:ext cx="9021337" cy="490654"/>
          </a:xfrm>
          <a:prstGeom prst="rect">
            <a:avLst/>
          </a:prstGeom>
          <a:solidFill>
            <a:srgbClr val="11283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transition spd="med">
    <p:pull/>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186</TotalTime>
  <Words>507</Words>
  <Application>Microsoft Office PowerPoint</Application>
  <PresentationFormat>Custom</PresentationFormat>
  <Paragraphs>64</Paragraphs>
  <Slides>10</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ui-sans-serif</vt:lpstr>
      <vt:lpstr>Arial</vt:lpstr>
      <vt:lpstr>Unbounded</vt:lpstr>
      <vt:lpstr>Cabin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SAM MESHACH</cp:lastModifiedBy>
  <cp:revision>9</cp:revision>
  <dcterms:created xsi:type="dcterms:W3CDTF">2024-11-29T06:20:38Z</dcterms:created>
  <dcterms:modified xsi:type="dcterms:W3CDTF">2024-12-18T02:54:25Z</dcterms:modified>
</cp:coreProperties>
</file>